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1"/>
  </p:notesMasterIdLst>
  <p:sldIdLst>
    <p:sldId id="260" r:id="rId3"/>
    <p:sldId id="262" r:id="rId4"/>
    <p:sldId id="265" r:id="rId5"/>
    <p:sldId id="760" r:id="rId6"/>
    <p:sldId id="765" r:id="rId7"/>
    <p:sldId id="766" r:id="rId8"/>
    <p:sldId id="767" r:id="rId9"/>
    <p:sldId id="756" r:id="rId10"/>
    <p:sldId id="769" r:id="rId11"/>
    <p:sldId id="761" r:id="rId12"/>
    <p:sldId id="762" r:id="rId13"/>
    <p:sldId id="763" r:id="rId14"/>
    <p:sldId id="764" r:id="rId15"/>
    <p:sldId id="770" r:id="rId16"/>
    <p:sldId id="771" r:id="rId17"/>
    <p:sldId id="768" r:id="rId18"/>
    <p:sldId id="772" r:id="rId19"/>
    <p:sldId id="773" r:id="rId2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0154"/>
    <a:srgbClr val="CBCBCB"/>
    <a:srgbClr val="E7E7E7"/>
    <a:srgbClr val="D9D9D9"/>
    <a:srgbClr val="E7E6E6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19" autoAdjust="0"/>
    <p:restoredTop sz="95366" autoAdjust="0"/>
  </p:normalViewPr>
  <p:slideViewPr>
    <p:cSldViewPr snapToGrid="0">
      <p:cViewPr varScale="1">
        <p:scale>
          <a:sx n="129" d="100"/>
          <a:sy n="129" d="100"/>
        </p:scale>
        <p:origin x="147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Sheet1!$C$25</c:f>
              <c:strCache>
                <c:ptCount val="1"/>
                <c:pt idx="0">
                  <c:v>Coreset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Sheet1!$B$26:$B$36</c:f>
              <c:strCache>
                <c:ptCount val="11"/>
                <c:pt idx="0">
                  <c:v>G1</c:v>
                </c:pt>
                <c:pt idx="1">
                  <c:v>G2</c:v>
                </c:pt>
                <c:pt idx="2">
                  <c:v>G3</c:v>
                </c:pt>
                <c:pt idx="3">
                  <c:v>G4</c:v>
                </c:pt>
                <c:pt idx="4">
                  <c:v>G5</c:v>
                </c:pt>
                <c:pt idx="5">
                  <c:v>G6</c:v>
                </c:pt>
                <c:pt idx="6">
                  <c:v>G7</c:v>
                </c:pt>
                <c:pt idx="7">
                  <c:v>G8</c:v>
                </c:pt>
                <c:pt idx="8">
                  <c:v>G9</c:v>
                </c:pt>
                <c:pt idx="9">
                  <c:v>G10</c:v>
                </c:pt>
                <c:pt idx="10">
                  <c:v>G11</c:v>
                </c:pt>
              </c:strCache>
            </c:strRef>
          </c:cat>
          <c:val>
            <c:numRef>
              <c:f>Sheet1!$C$26:$C$36</c:f>
              <c:numCache>
                <c:formatCode>General</c:formatCode>
                <c:ptCount val="11"/>
                <c:pt idx="0">
                  <c:v>75.849999999999994</c:v>
                </c:pt>
                <c:pt idx="1">
                  <c:v>83.22</c:v>
                </c:pt>
                <c:pt idx="2">
                  <c:v>85.98</c:v>
                </c:pt>
                <c:pt idx="3">
                  <c:v>87.15</c:v>
                </c:pt>
                <c:pt idx="4">
                  <c:v>87.17</c:v>
                </c:pt>
                <c:pt idx="5">
                  <c:v>87.61</c:v>
                </c:pt>
                <c:pt idx="6">
                  <c:v>86.12</c:v>
                </c:pt>
                <c:pt idx="7">
                  <c:v>88.41</c:v>
                </c:pt>
                <c:pt idx="8">
                  <c:v>82.68</c:v>
                </c:pt>
                <c:pt idx="9">
                  <c:v>89.54</c:v>
                </c:pt>
                <c:pt idx="10">
                  <c:v>89.13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8F6-45FD-8F48-3461AA37CA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64596944"/>
        <c:axId val="1964595280"/>
      </c:lineChart>
      <c:catAx>
        <c:axId val="1964596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64595280"/>
        <c:crosses val="autoZero"/>
        <c:auto val="1"/>
        <c:lblAlgn val="ctr"/>
        <c:lblOffset val="100"/>
        <c:noMultiLvlLbl val="0"/>
      </c:catAx>
      <c:valAx>
        <c:axId val="1964595280"/>
        <c:scaling>
          <c:orientation val="minMax"/>
          <c:max val="95"/>
          <c:min val="7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64596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rgbClr val="0070C0"/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96E310-D715-44F4-906F-D6BF674D3FD7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B1D4D-75CA-43F2-AB9F-D8D9294CC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131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투입될 알고리즘이 가칭 </a:t>
            </a:r>
            <a:r>
              <a:rPr lang="en-US" altLang="ko-KR" dirty="0" smtClean="0"/>
              <a:t>region –based AL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138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투입될 알고리즘이 가칭 </a:t>
            </a:r>
            <a:r>
              <a:rPr lang="en-US" altLang="ko-KR" dirty="0" smtClean="0"/>
              <a:t>region –based AL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272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투입될 알고리즘이 가칭 </a:t>
            </a:r>
            <a:r>
              <a:rPr lang="en-US" altLang="ko-KR" dirty="0" smtClean="0"/>
              <a:t>region –based AL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⓪①②③④⑤⑥⑦⑧⑨⑩⑪⑫⑬⑭⑮⑯⑰⑱⑲⑳㉑㉒㉓㉔㉕㉖㉗㉘㉙㉚㉛㉜㉝㉞㉟㊱㊲㊳㊴㊵㊶㊷㊸㊹㊺㊻㊼㊽㊾㊿⓿❶❷❸❹❺❻❼❽❾❿⓫⓬⓭⓮⓯⓰⓱⓲⓳⓴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833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투입될 알고리즘이 가칭 </a:t>
            </a:r>
            <a:r>
              <a:rPr lang="en-US" altLang="ko-KR" dirty="0" smtClean="0"/>
              <a:t>region –based AL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⓪①②③④⑤⑥⑦⑧⑨⑩⑪⑫⑬⑭⑮⑯⑰⑱⑲⑳㉑㉒㉓㉔㉕㉖㉗㉘㉙㉚㉛㉜㉝㉞㉟㊱㊲㊳㊴㊵㊶㊷㊸㊹㊺㊻㊼㊽㊾㊿⓿❶❷❸❹❺❻❼❽❾❿⓫⓬⓭⓮⓯⓰⓱⓲⓳⓴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024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해당 실험 총 </a:t>
            </a:r>
            <a:r>
              <a:rPr lang="en-US" altLang="ko-KR" dirty="0" smtClean="0"/>
              <a:t>3</a:t>
            </a:r>
            <a:r>
              <a:rPr lang="ko-KR" altLang="en-US" dirty="0" smtClean="0"/>
              <a:t>주 정도 걸림</a:t>
            </a:r>
            <a:r>
              <a:rPr lang="en-US" altLang="ko-KR" dirty="0" smtClean="0"/>
              <a:t>) </a:t>
            </a:r>
            <a:r>
              <a:rPr lang="ko-KR" altLang="en-US" dirty="0" smtClean="0"/>
              <a:t>왜나면 현재 표에 보이는 모델만 </a:t>
            </a:r>
            <a:r>
              <a:rPr lang="en-US" altLang="ko-KR" dirty="0" smtClean="0"/>
              <a:t>105</a:t>
            </a:r>
            <a:r>
              <a:rPr lang="ko-KR" altLang="en-US" dirty="0" smtClean="0"/>
              <a:t>개임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시간 소요가 상당한 </a:t>
            </a:r>
            <a:r>
              <a:rPr lang="ko-KR" altLang="en-US" dirty="0" err="1" smtClean="0"/>
              <a:t>실험임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u="none" strike="noStrike" dirty="0" smtClean="0">
                <a:effectLst/>
              </a:rPr>
              <a:t>222 SN + LC : LC</a:t>
            </a:r>
            <a:r>
              <a:rPr lang="ko-KR" altLang="en-US" sz="1200" u="none" strike="noStrike" dirty="0" smtClean="0">
                <a:effectLst/>
              </a:rPr>
              <a:t>로 </a:t>
            </a:r>
            <a:r>
              <a:rPr lang="en-US" altLang="ko-KR" sz="1200" u="none" strike="noStrike" dirty="0" smtClean="0">
                <a:effectLst/>
              </a:rPr>
              <a:t>seed</a:t>
            </a:r>
            <a:r>
              <a:rPr lang="ko-KR" altLang="en-US" sz="1200" u="none" strike="noStrike" dirty="0" smtClean="0">
                <a:effectLst/>
              </a:rPr>
              <a:t>를 만들고 이웃 패치를 불러오는 방식 </a:t>
            </a:r>
            <a:r>
              <a:rPr lang="en-US" altLang="ko-KR" sz="1200" u="none" strike="noStrike" dirty="0" smtClean="0">
                <a:effectLst/>
              </a:rPr>
              <a:t>+</a:t>
            </a:r>
            <a:r>
              <a:rPr lang="ko-KR" altLang="en-US" sz="1200" u="none" strike="noStrike" dirty="0" smtClean="0">
                <a:effectLst/>
              </a:rPr>
              <a:t>나머지 패치에 대해서는 </a:t>
            </a:r>
            <a:r>
              <a:rPr lang="en-US" altLang="ko-KR" sz="1200" u="none" strike="noStrike" dirty="0" smtClean="0">
                <a:effectLst/>
              </a:rPr>
              <a:t>LC </a:t>
            </a:r>
            <a:r>
              <a:rPr lang="ko-KR" altLang="en-US" sz="1200" u="none" strike="noStrike" dirty="0" smtClean="0">
                <a:effectLst/>
              </a:rPr>
              <a:t>방식으로 불러옴</a:t>
            </a:r>
            <a:endParaRPr lang="en-US" altLang="ko-KR" sz="1200" u="none" strike="noStrike" dirty="0" smtClean="0">
              <a:effectLst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dirty="0" smtClean="0">
              <a:solidFill>
                <a:srgbClr val="000000"/>
              </a:solidFill>
              <a:effectLst/>
              <a:latin typeface="맑은 고딕" panose="020B0503020000020004" pitchFamily="50" charset="-127"/>
              <a:ea typeface="+mn-ea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MSN : seed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와 이웃으로만 구성</a:t>
            </a:r>
            <a:endParaRPr lang="en-US" altLang="ko-KR" sz="1200" b="0" i="0" u="none" strike="noStrike" dirty="0" smtClean="0">
              <a:solidFill>
                <a:srgbClr val="000000"/>
              </a:solidFill>
              <a:effectLst/>
              <a:latin typeface="맑은 고딕" panose="020B0503020000020004" pitchFamily="50" charset="-127"/>
              <a:ea typeface="+mn-ea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dirty="0" smtClean="0">
              <a:solidFill>
                <a:srgbClr val="000000"/>
              </a:solidFill>
              <a:effectLst/>
              <a:latin typeface="맑은 고딕" panose="020B0503020000020004" pitchFamily="50" charset="-127"/>
              <a:ea typeface="+mn-ea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대부분 제안한 방법이 </a:t>
            </a:r>
            <a:r>
              <a:rPr lang="ko-KR" altLang="en-US" sz="1200" b="0" i="0" u="none" strike="noStrike" dirty="0" err="1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좋긴한데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차이가 너무 미미함</a:t>
            </a:r>
            <a:r>
              <a:rPr lang="en-US" altLang="ko-KR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…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dirty="0" smtClean="0">
              <a:solidFill>
                <a:srgbClr val="000000"/>
              </a:solidFill>
              <a:effectLst/>
              <a:latin typeface="맑은 고딕" panose="020B0503020000020004" pitchFamily="50" charset="-127"/>
              <a:ea typeface="+mn-ea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다만 긍정적인 예상은 </a:t>
            </a:r>
            <a:r>
              <a:rPr lang="en-US" altLang="ko-KR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SN 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이 뭔가 한계점을 뚫고 올라가려는 모습이 보임</a:t>
            </a:r>
            <a:r>
              <a:rPr lang="en-US" altLang="ko-KR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,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사실 추가 실험이 필요하나</a:t>
            </a:r>
            <a:r>
              <a:rPr lang="en-US" altLang="ko-KR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,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실험에 </a:t>
            </a:r>
            <a:r>
              <a:rPr lang="ko-KR" altLang="en-US" sz="1200" b="0" i="0" u="none" strike="noStrike" dirty="0" err="1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시간소요가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너무 커서</a:t>
            </a:r>
            <a:endParaRPr lang="en-US" altLang="ko-KR" sz="1200" b="0" i="0" u="none" strike="noStrike" dirty="0" smtClean="0">
              <a:solidFill>
                <a:srgbClr val="000000"/>
              </a:solidFill>
              <a:effectLst/>
              <a:latin typeface="맑은 고딕" panose="020B0503020000020004" pitchFamily="50" charset="-127"/>
              <a:ea typeface="+mn-ea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dirty="0" smtClean="0">
              <a:solidFill>
                <a:srgbClr val="000000"/>
              </a:solidFill>
              <a:effectLst/>
              <a:latin typeface="맑은 고딕" panose="020B0503020000020004" pitchFamily="50" charset="-127"/>
              <a:ea typeface="+mn-ea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추가 데이터 </a:t>
            </a:r>
            <a:r>
              <a:rPr lang="ko-KR" altLang="en-US" sz="1200" b="0" i="0" u="none" strike="noStrike" dirty="0" err="1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셋업을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해야함</a:t>
            </a:r>
            <a:r>
              <a:rPr lang="en-US" altLang="ko-KR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…. 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이런 어려움이 </a:t>
            </a:r>
            <a:r>
              <a:rPr lang="ko-KR" altLang="en-US" sz="1200" b="0" i="0" u="none" strike="noStrike" dirty="0" err="1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있긴함</a:t>
            </a:r>
            <a:r>
              <a:rPr lang="en-US" altLang="ko-KR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.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458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해당 실험 총 </a:t>
            </a:r>
            <a:r>
              <a:rPr lang="en-US" altLang="ko-KR" dirty="0" smtClean="0"/>
              <a:t>3</a:t>
            </a:r>
            <a:r>
              <a:rPr lang="ko-KR" altLang="en-US" dirty="0" smtClean="0"/>
              <a:t>주 정도 걸림</a:t>
            </a:r>
            <a:r>
              <a:rPr lang="en-US" altLang="ko-KR" dirty="0" smtClean="0"/>
              <a:t>) </a:t>
            </a:r>
            <a:r>
              <a:rPr lang="ko-KR" altLang="en-US" dirty="0" smtClean="0"/>
              <a:t>왜나면 현재 표에 보이는 모델만 </a:t>
            </a:r>
            <a:r>
              <a:rPr lang="en-US" altLang="ko-KR" dirty="0" smtClean="0"/>
              <a:t>105</a:t>
            </a:r>
            <a:r>
              <a:rPr lang="ko-KR" altLang="en-US" dirty="0" smtClean="0"/>
              <a:t>개임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시간 소요가 상당한 </a:t>
            </a:r>
            <a:r>
              <a:rPr lang="ko-KR" altLang="en-US" dirty="0" err="1" smtClean="0"/>
              <a:t>실험임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u="none" strike="noStrike" dirty="0" smtClean="0">
                <a:effectLst/>
              </a:rPr>
              <a:t>222 SN + LC : LC</a:t>
            </a:r>
            <a:r>
              <a:rPr lang="ko-KR" altLang="en-US" sz="1200" u="none" strike="noStrike" dirty="0" smtClean="0">
                <a:effectLst/>
              </a:rPr>
              <a:t>로 </a:t>
            </a:r>
            <a:r>
              <a:rPr lang="en-US" altLang="ko-KR" sz="1200" u="none" strike="noStrike" dirty="0" smtClean="0">
                <a:effectLst/>
              </a:rPr>
              <a:t>seed</a:t>
            </a:r>
            <a:r>
              <a:rPr lang="ko-KR" altLang="en-US" sz="1200" u="none" strike="noStrike" dirty="0" smtClean="0">
                <a:effectLst/>
              </a:rPr>
              <a:t>를 만들고 이웃 패치를 불러오는 방식 </a:t>
            </a:r>
            <a:r>
              <a:rPr lang="en-US" altLang="ko-KR" sz="1200" u="none" strike="noStrike" dirty="0" smtClean="0">
                <a:effectLst/>
              </a:rPr>
              <a:t>+</a:t>
            </a:r>
            <a:r>
              <a:rPr lang="ko-KR" altLang="en-US" sz="1200" u="none" strike="noStrike" dirty="0" smtClean="0">
                <a:effectLst/>
              </a:rPr>
              <a:t>나머지 패치에 대해서는 </a:t>
            </a:r>
            <a:r>
              <a:rPr lang="en-US" altLang="ko-KR" sz="1200" u="none" strike="noStrike" dirty="0" smtClean="0">
                <a:effectLst/>
              </a:rPr>
              <a:t>LC </a:t>
            </a:r>
            <a:r>
              <a:rPr lang="ko-KR" altLang="en-US" sz="1200" u="none" strike="noStrike" dirty="0" smtClean="0">
                <a:effectLst/>
              </a:rPr>
              <a:t>방식으로 불러옴</a:t>
            </a:r>
            <a:endParaRPr lang="en-US" altLang="ko-KR" sz="1200" u="none" strike="noStrike" dirty="0" smtClean="0">
              <a:effectLst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dirty="0" smtClean="0">
              <a:solidFill>
                <a:srgbClr val="000000"/>
              </a:solidFill>
              <a:effectLst/>
              <a:latin typeface="맑은 고딕" panose="020B0503020000020004" pitchFamily="50" charset="-127"/>
              <a:ea typeface="+mn-ea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MSN : seed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와 이웃으로만 구성</a:t>
            </a:r>
            <a:endParaRPr lang="en-US" altLang="ko-KR" sz="1200" b="0" i="0" u="none" strike="noStrike" dirty="0" smtClean="0">
              <a:solidFill>
                <a:srgbClr val="000000"/>
              </a:solidFill>
              <a:effectLst/>
              <a:latin typeface="맑은 고딕" panose="020B0503020000020004" pitchFamily="50" charset="-127"/>
              <a:ea typeface="+mn-ea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dirty="0" smtClean="0">
              <a:solidFill>
                <a:srgbClr val="000000"/>
              </a:solidFill>
              <a:effectLst/>
              <a:latin typeface="맑은 고딕" panose="020B0503020000020004" pitchFamily="50" charset="-127"/>
              <a:ea typeface="+mn-ea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대부분 제안한 방법이 </a:t>
            </a:r>
            <a:r>
              <a:rPr lang="ko-KR" altLang="en-US" sz="1200" b="0" i="0" u="none" strike="noStrike" dirty="0" err="1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좋긴한데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차이가 너무 미미함</a:t>
            </a:r>
            <a:r>
              <a:rPr lang="en-US" altLang="ko-KR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…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dirty="0" smtClean="0">
              <a:solidFill>
                <a:srgbClr val="000000"/>
              </a:solidFill>
              <a:effectLst/>
              <a:latin typeface="맑은 고딕" panose="020B0503020000020004" pitchFamily="50" charset="-127"/>
              <a:ea typeface="+mn-ea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다만 긍정적인 예상은 </a:t>
            </a:r>
            <a:r>
              <a:rPr lang="en-US" altLang="ko-KR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SN 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이 뭔가 한계점을 뚫고 올라가려는 모습이 보임</a:t>
            </a:r>
            <a:r>
              <a:rPr lang="en-US" altLang="ko-KR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,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사실 추가 실험이 필요하나</a:t>
            </a:r>
            <a:r>
              <a:rPr lang="en-US" altLang="ko-KR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,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실험에 </a:t>
            </a:r>
            <a:r>
              <a:rPr lang="ko-KR" altLang="en-US" sz="1200" b="0" i="0" u="none" strike="noStrike" dirty="0" err="1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시간소요가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너무 커서</a:t>
            </a:r>
            <a:endParaRPr lang="en-US" altLang="ko-KR" sz="1200" b="0" i="0" u="none" strike="noStrike" dirty="0" smtClean="0">
              <a:solidFill>
                <a:srgbClr val="000000"/>
              </a:solidFill>
              <a:effectLst/>
              <a:latin typeface="맑은 고딕" panose="020B0503020000020004" pitchFamily="50" charset="-127"/>
              <a:ea typeface="+mn-ea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dirty="0" smtClean="0">
              <a:solidFill>
                <a:srgbClr val="000000"/>
              </a:solidFill>
              <a:effectLst/>
              <a:latin typeface="맑은 고딕" panose="020B0503020000020004" pitchFamily="50" charset="-127"/>
              <a:ea typeface="+mn-ea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추가 데이터 </a:t>
            </a:r>
            <a:r>
              <a:rPr lang="ko-KR" altLang="en-US" sz="1200" b="0" i="0" u="none" strike="noStrike" dirty="0" err="1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셋업을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해야함</a:t>
            </a:r>
            <a:r>
              <a:rPr lang="en-US" altLang="ko-KR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…. 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이런 어려움이 </a:t>
            </a:r>
            <a:r>
              <a:rPr lang="ko-KR" altLang="en-US" sz="1200" b="0" i="0" u="none" strike="noStrike" dirty="0" err="1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있긴함</a:t>
            </a:r>
            <a:r>
              <a:rPr lang="en-US" altLang="ko-KR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.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9800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해당 실험 총 </a:t>
            </a:r>
            <a:r>
              <a:rPr lang="en-US" altLang="ko-KR" dirty="0" smtClean="0"/>
              <a:t>3</a:t>
            </a:r>
            <a:r>
              <a:rPr lang="ko-KR" altLang="en-US" dirty="0" smtClean="0"/>
              <a:t>주 정도 걸림</a:t>
            </a:r>
            <a:r>
              <a:rPr lang="en-US" altLang="ko-KR" dirty="0" smtClean="0"/>
              <a:t>) </a:t>
            </a:r>
            <a:r>
              <a:rPr lang="ko-KR" altLang="en-US" dirty="0" smtClean="0"/>
              <a:t>왜나면 현재 표에 보이는 모델만 </a:t>
            </a:r>
            <a:r>
              <a:rPr lang="en-US" altLang="ko-KR" dirty="0" smtClean="0"/>
              <a:t>105</a:t>
            </a:r>
            <a:r>
              <a:rPr lang="ko-KR" altLang="en-US" dirty="0" smtClean="0"/>
              <a:t>개임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시간 소요가 상당한 </a:t>
            </a:r>
            <a:r>
              <a:rPr lang="ko-KR" altLang="en-US" dirty="0" err="1" smtClean="0"/>
              <a:t>실험임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u="none" strike="noStrike" dirty="0" smtClean="0">
                <a:effectLst/>
              </a:rPr>
              <a:t>222 SN + LC : LC</a:t>
            </a:r>
            <a:r>
              <a:rPr lang="ko-KR" altLang="en-US" sz="1200" u="none" strike="noStrike" dirty="0" smtClean="0">
                <a:effectLst/>
              </a:rPr>
              <a:t>로 </a:t>
            </a:r>
            <a:r>
              <a:rPr lang="en-US" altLang="ko-KR" sz="1200" u="none" strike="noStrike" dirty="0" smtClean="0">
                <a:effectLst/>
              </a:rPr>
              <a:t>seed</a:t>
            </a:r>
            <a:r>
              <a:rPr lang="ko-KR" altLang="en-US" sz="1200" u="none" strike="noStrike" dirty="0" smtClean="0">
                <a:effectLst/>
              </a:rPr>
              <a:t>를 만들고 이웃 패치를 불러오는 방식 </a:t>
            </a:r>
            <a:r>
              <a:rPr lang="en-US" altLang="ko-KR" sz="1200" u="none" strike="noStrike" dirty="0" smtClean="0">
                <a:effectLst/>
              </a:rPr>
              <a:t>+</a:t>
            </a:r>
            <a:r>
              <a:rPr lang="ko-KR" altLang="en-US" sz="1200" u="none" strike="noStrike" dirty="0" smtClean="0">
                <a:effectLst/>
              </a:rPr>
              <a:t>나머지 패치에 대해서는 </a:t>
            </a:r>
            <a:r>
              <a:rPr lang="en-US" altLang="ko-KR" sz="1200" u="none" strike="noStrike" dirty="0" smtClean="0">
                <a:effectLst/>
              </a:rPr>
              <a:t>LC </a:t>
            </a:r>
            <a:r>
              <a:rPr lang="ko-KR" altLang="en-US" sz="1200" u="none" strike="noStrike" dirty="0" smtClean="0">
                <a:effectLst/>
              </a:rPr>
              <a:t>방식으로 불러옴</a:t>
            </a:r>
            <a:endParaRPr lang="en-US" altLang="ko-KR" sz="1200" u="none" strike="noStrike" dirty="0" smtClean="0">
              <a:effectLst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dirty="0" smtClean="0">
              <a:solidFill>
                <a:srgbClr val="000000"/>
              </a:solidFill>
              <a:effectLst/>
              <a:latin typeface="맑은 고딕" panose="020B0503020000020004" pitchFamily="50" charset="-127"/>
              <a:ea typeface="+mn-ea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MSN : seed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와 이웃으로만 구성</a:t>
            </a:r>
            <a:endParaRPr lang="en-US" altLang="ko-KR" sz="1200" b="0" i="0" u="none" strike="noStrike" dirty="0" smtClean="0">
              <a:solidFill>
                <a:srgbClr val="000000"/>
              </a:solidFill>
              <a:effectLst/>
              <a:latin typeface="맑은 고딕" panose="020B0503020000020004" pitchFamily="50" charset="-127"/>
              <a:ea typeface="+mn-ea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dirty="0" smtClean="0">
              <a:solidFill>
                <a:srgbClr val="000000"/>
              </a:solidFill>
              <a:effectLst/>
              <a:latin typeface="맑은 고딕" panose="020B0503020000020004" pitchFamily="50" charset="-127"/>
              <a:ea typeface="+mn-ea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대부분 제안한 방법이 </a:t>
            </a:r>
            <a:r>
              <a:rPr lang="ko-KR" altLang="en-US" sz="1200" b="0" i="0" u="none" strike="noStrike" dirty="0" err="1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좋긴한데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차이가 너무 미미함</a:t>
            </a:r>
            <a:r>
              <a:rPr lang="en-US" altLang="ko-KR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…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dirty="0" smtClean="0">
              <a:solidFill>
                <a:srgbClr val="000000"/>
              </a:solidFill>
              <a:effectLst/>
              <a:latin typeface="맑은 고딕" panose="020B0503020000020004" pitchFamily="50" charset="-127"/>
              <a:ea typeface="+mn-ea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다만 긍정적인 예상은 </a:t>
            </a:r>
            <a:r>
              <a:rPr lang="en-US" altLang="ko-KR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SN 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이 뭔가 한계점을 뚫고 올라가려는 모습이 보임</a:t>
            </a:r>
            <a:r>
              <a:rPr lang="en-US" altLang="ko-KR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,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사실 추가 실험이 필요하나</a:t>
            </a:r>
            <a:r>
              <a:rPr lang="en-US" altLang="ko-KR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,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실험에 </a:t>
            </a:r>
            <a:r>
              <a:rPr lang="ko-KR" altLang="en-US" sz="1200" b="0" i="0" u="none" strike="noStrike" dirty="0" err="1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시간소요가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너무 커서</a:t>
            </a:r>
            <a:endParaRPr lang="en-US" altLang="ko-KR" sz="1200" b="0" i="0" u="none" strike="noStrike" dirty="0" smtClean="0">
              <a:solidFill>
                <a:srgbClr val="000000"/>
              </a:solidFill>
              <a:effectLst/>
              <a:latin typeface="맑은 고딕" panose="020B0503020000020004" pitchFamily="50" charset="-127"/>
              <a:ea typeface="+mn-ea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dirty="0" smtClean="0">
              <a:solidFill>
                <a:srgbClr val="000000"/>
              </a:solidFill>
              <a:effectLst/>
              <a:latin typeface="맑은 고딕" panose="020B0503020000020004" pitchFamily="50" charset="-127"/>
              <a:ea typeface="+mn-ea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추가 데이터 </a:t>
            </a:r>
            <a:r>
              <a:rPr lang="ko-KR" altLang="en-US" sz="1200" b="0" i="0" u="none" strike="noStrike" dirty="0" err="1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셋업을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해야함</a:t>
            </a:r>
            <a:r>
              <a:rPr lang="en-US" altLang="ko-KR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…. 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이런 어려움이 </a:t>
            </a:r>
            <a:r>
              <a:rPr lang="ko-KR" altLang="en-US" sz="1200" b="0" i="0" u="none" strike="noStrike" dirty="0" err="1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있긴함</a:t>
            </a:r>
            <a:r>
              <a:rPr lang="en-US" altLang="ko-KR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.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6669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해당 실험 총 </a:t>
            </a:r>
            <a:r>
              <a:rPr lang="en-US" altLang="ko-KR" dirty="0" smtClean="0"/>
              <a:t>3</a:t>
            </a:r>
            <a:r>
              <a:rPr lang="ko-KR" altLang="en-US" dirty="0" smtClean="0"/>
              <a:t>주 정도 걸림</a:t>
            </a:r>
            <a:r>
              <a:rPr lang="en-US" altLang="ko-KR" dirty="0" smtClean="0"/>
              <a:t>) </a:t>
            </a:r>
            <a:r>
              <a:rPr lang="ko-KR" altLang="en-US" dirty="0" smtClean="0"/>
              <a:t>왜나면 현재 표에 보이는 모델만 </a:t>
            </a:r>
            <a:r>
              <a:rPr lang="en-US" altLang="ko-KR" dirty="0" smtClean="0"/>
              <a:t>105</a:t>
            </a:r>
            <a:r>
              <a:rPr lang="ko-KR" altLang="en-US" dirty="0" smtClean="0"/>
              <a:t>개임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시간 소요가 상당한 </a:t>
            </a:r>
            <a:r>
              <a:rPr lang="ko-KR" altLang="en-US" dirty="0" err="1" smtClean="0"/>
              <a:t>실험임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u="none" strike="noStrike" dirty="0" smtClean="0">
                <a:effectLst/>
              </a:rPr>
              <a:t>222 SN + LC : LC</a:t>
            </a:r>
            <a:r>
              <a:rPr lang="ko-KR" altLang="en-US" sz="1200" u="none" strike="noStrike" dirty="0" smtClean="0">
                <a:effectLst/>
              </a:rPr>
              <a:t>로 </a:t>
            </a:r>
            <a:r>
              <a:rPr lang="en-US" altLang="ko-KR" sz="1200" u="none" strike="noStrike" dirty="0" smtClean="0">
                <a:effectLst/>
              </a:rPr>
              <a:t>seed</a:t>
            </a:r>
            <a:r>
              <a:rPr lang="ko-KR" altLang="en-US" sz="1200" u="none" strike="noStrike" dirty="0" smtClean="0">
                <a:effectLst/>
              </a:rPr>
              <a:t>를 만들고 이웃 패치를 불러오는 방식 </a:t>
            </a:r>
            <a:r>
              <a:rPr lang="en-US" altLang="ko-KR" sz="1200" u="none" strike="noStrike" dirty="0" smtClean="0">
                <a:effectLst/>
              </a:rPr>
              <a:t>+</a:t>
            </a:r>
            <a:r>
              <a:rPr lang="ko-KR" altLang="en-US" sz="1200" u="none" strike="noStrike" dirty="0" smtClean="0">
                <a:effectLst/>
              </a:rPr>
              <a:t>나머지 패치에 대해서는 </a:t>
            </a:r>
            <a:r>
              <a:rPr lang="en-US" altLang="ko-KR" sz="1200" u="none" strike="noStrike" dirty="0" smtClean="0">
                <a:effectLst/>
              </a:rPr>
              <a:t>LC </a:t>
            </a:r>
            <a:r>
              <a:rPr lang="ko-KR" altLang="en-US" sz="1200" u="none" strike="noStrike" dirty="0" smtClean="0">
                <a:effectLst/>
              </a:rPr>
              <a:t>방식으로 불러옴</a:t>
            </a:r>
            <a:endParaRPr lang="en-US" altLang="ko-KR" sz="1200" u="none" strike="noStrike" dirty="0" smtClean="0">
              <a:effectLst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dirty="0" smtClean="0">
              <a:solidFill>
                <a:srgbClr val="000000"/>
              </a:solidFill>
              <a:effectLst/>
              <a:latin typeface="맑은 고딕" panose="020B0503020000020004" pitchFamily="50" charset="-127"/>
              <a:ea typeface="+mn-ea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MSN : seed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와 이웃으로만 구성</a:t>
            </a:r>
            <a:endParaRPr lang="en-US" altLang="ko-KR" sz="1200" b="0" i="0" u="none" strike="noStrike" dirty="0" smtClean="0">
              <a:solidFill>
                <a:srgbClr val="000000"/>
              </a:solidFill>
              <a:effectLst/>
              <a:latin typeface="맑은 고딕" panose="020B0503020000020004" pitchFamily="50" charset="-127"/>
              <a:ea typeface="+mn-ea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dirty="0" smtClean="0">
              <a:solidFill>
                <a:srgbClr val="000000"/>
              </a:solidFill>
              <a:effectLst/>
              <a:latin typeface="맑은 고딕" panose="020B0503020000020004" pitchFamily="50" charset="-127"/>
              <a:ea typeface="+mn-ea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대부분 제안한 방법이 </a:t>
            </a:r>
            <a:r>
              <a:rPr lang="ko-KR" altLang="en-US" sz="1200" b="0" i="0" u="none" strike="noStrike" dirty="0" err="1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좋긴한데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차이가 너무 미미함</a:t>
            </a:r>
            <a:r>
              <a:rPr lang="en-US" altLang="ko-KR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…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dirty="0" smtClean="0">
              <a:solidFill>
                <a:srgbClr val="000000"/>
              </a:solidFill>
              <a:effectLst/>
              <a:latin typeface="맑은 고딕" panose="020B0503020000020004" pitchFamily="50" charset="-127"/>
              <a:ea typeface="+mn-ea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다만 긍정적인 예상은 </a:t>
            </a:r>
            <a:r>
              <a:rPr lang="en-US" altLang="ko-KR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SN 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이 뭔가 한계점을 뚫고 올라가려는 모습이 보임</a:t>
            </a:r>
            <a:r>
              <a:rPr lang="en-US" altLang="ko-KR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,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사실 추가 실험이 필요하나</a:t>
            </a:r>
            <a:r>
              <a:rPr lang="en-US" altLang="ko-KR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,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실험에 </a:t>
            </a:r>
            <a:r>
              <a:rPr lang="ko-KR" altLang="en-US" sz="1200" b="0" i="0" u="none" strike="noStrike" dirty="0" err="1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시간소요가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너무 커서</a:t>
            </a:r>
            <a:endParaRPr lang="en-US" altLang="ko-KR" sz="1200" b="0" i="0" u="none" strike="noStrike" dirty="0" smtClean="0">
              <a:solidFill>
                <a:srgbClr val="000000"/>
              </a:solidFill>
              <a:effectLst/>
              <a:latin typeface="맑은 고딕" panose="020B0503020000020004" pitchFamily="50" charset="-127"/>
              <a:ea typeface="+mn-ea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dirty="0" smtClean="0">
              <a:solidFill>
                <a:srgbClr val="000000"/>
              </a:solidFill>
              <a:effectLst/>
              <a:latin typeface="맑은 고딕" panose="020B0503020000020004" pitchFamily="50" charset="-127"/>
              <a:ea typeface="+mn-ea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추가 데이터 </a:t>
            </a:r>
            <a:r>
              <a:rPr lang="ko-KR" altLang="en-US" sz="1200" b="0" i="0" u="none" strike="noStrike" dirty="0" err="1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셋업을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해야함</a:t>
            </a:r>
            <a:r>
              <a:rPr lang="en-US" altLang="ko-KR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…. 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이런 어려움이 </a:t>
            </a:r>
            <a:r>
              <a:rPr lang="ko-KR" altLang="en-US" sz="1200" b="0" i="0" u="none" strike="noStrike" dirty="0" err="1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있긴함</a:t>
            </a:r>
            <a:r>
              <a:rPr lang="en-US" altLang="ko-KR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.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950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Recommendation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역할: oracle에게 학습이 필요한 이미지를 추천해 주는 모듈 </a:t>
            </a: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Patch generator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역할: oracle에 의해서 선택된 이미지를 패치 이미지로 생성하는 모듈</a:t>
            </a:r>
            <a:endParaRPr sz="1400" b="1"/>
          </a:p>
          <a:p>
            <a:pPr marL="28575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Patch classifier train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LossDiff :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 : noisy-label</a:t>
            </a:r>
            <a:r>
              <a:rPr lang="en-US" sz="1400"/>
              <a:t> 및 </a:t>
            </a:r>
            <a:r>
              <a:rPr lang="en-US" sz="1400" b="1"/>
              <a:t>noise-data</a:t>
            </a:r>
            <a:r>
              <a:rPr lang="en-US" sz="1400"/>
              <a:t> 처리의 목적 </a:t>
            </a:r>
            <a:endParaRPr sz="140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AL system의 특수성: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AL 추가될 데이터는 noise 발생 가능성이 현저히 낮음 : 사실상 </a:t>
            </a:r>
            <a:r>
              <a:rPr lang="en-US" sz="1400" b="1"/>
              <a:t>전문의에 의한 전수 검사</a:t>
            </a:r>
            <a:endParaRPr sz="1400" b="1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D/M case: </a:t>
            </a:r>
            <a:r>
              <a:rPr lang="en-US" sz="1400"/>
              <a:t>전수 검사에 가까운 데이터가 추가될 예정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N case:  일부 데이터의 자동 선택이 발생함 – noise-data(일부, 알고리즘 버그)/ noisy-label(X)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** 기존 방식으로 WSI 이미지를 추가해야 하는 경우에 LossDiff 작동 필요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WSI classifier train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Feature_cube :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 </a:t>
            </a:r>
            <a:r>
              <a:rPr lang="en-US" sz="1400"/>
              <a:t>Feature_cube의 경우 큰 이슈 사항은 없는 것으로 확인</a:t>
            </a:r>
            <a:endParaRPr sz="1400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모듈이 학습 대상 기간에 해당하는 각 folder를 읽어와서 학습할 예정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필수 기능 논의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실무 미팅에서 했고 </a:t>
            </a:r>
            <a:r>
              <a:rPr lang="en-US" altLang="ko-KR" dirty="0" smtClean="0"/>
              <a:t>=&gt; </a:t>
            </a:r>
            <a:r>
              <a:rPr lang="ko-KR" altLang="en-US" dirty="0" smtClean="0"/>
              <a:t>어지간한 기능들은 다 구현 가능함을 확인 </a:t>
            </a:r>
            <a:r>
              <a:rPr lang="en-US" altLang="ko-KR" dirty="0" smtClean="0"/>
              <a:t>(UI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씨젠이</a:t>
            </a:r>
            <a:r>
              <a:rPr lang="ko-KR" altLang="en-US" dirty="0" smtClean="0"/>
              <a:t> 개발*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 </a:t>
            </a:r>
            <a:r>
              <a:rPr lang="ko-KR" altLang="en-US" dirty="0" smtClean="0"/>
              <a:t>프레임 워크 세팅 </a:t>
            </a:r>
            <a:r>
              <a:rPr lang="en-US" altLang="ko-KR" dirty="0" smtClean="0"/>
              <a:t>=&gt; (</a:t>
            </a:r>
            <a:r>
              <a:rPr lang="ko-KR" altLang="en-US" dirty="0" err="1" smtClean="0"/>
              <a:t>이솔</a:t>
            </a:r>
            <a:r>
              <a:rPr lang="en-US" altLang="ko-KR" dirty="0" smtClean="0"/>
              <a:t>, JJ </a:t>
            </a:r>
            <a:r>
              <a:rPr lang="ko-KR" altLang="en-US" dirty="0" err="1" smtClean="0"/>
              <a:t>윌미</a:t>
            </a:r>
            <a:r>
              <a:rPr lang="ko-KR" altLang="en-US" dirty="0" smtClean="0"/>
              <a:t>*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=&gt; AL </a:t>
            </a:r>
            <a:r>
              <a:rPr lang="ko-KR" altLang="en-US" dirty="0" smtClean="0"/>
              <a:t>통합 매인 개발자 들인 요거 마무리 하고 </a:t>
            </a:r>
            <a:r>
              <a:rPr lang="en-US" altLang="ko-KR" dirty="0" smtClean="0"/>
              <a:t>AL </a:t>
            </a:r>
            <a:r>
              <a:rPr lang="ko-KR" altLang="en-US" dirty="0" smtClean="0"/>
              <a:t>하기로 함 </a:t>
            </a:r>
            <a:r>
              <a:rPr lang="en-US" altLang="ko-KR" dirty="0" smtClean="0"/>
              <a:t>(</a:t>
            </a:r>
            <a:r>
              <a:rPr lang="ko-KR" altLang="en-US" dirty="0" smtClean="0"/>
              <a:t>마무리를 </a:t>
            </a:r>
            <a:r>
              <a:rPr lang="en-US" altLang="ko-KR" dirty="0" smtClean="0"/>
              <a:t>9/1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통합</a:t>
            </a:r>
            <a:r>
              <a:rPr lang="ko-KR" altLang="en-US" baseline="0" dirty="0" smtClean="0"/>
              <a:t> 코딩 계획이 조금 연기됨 다음주 시작 예상 </a:t>
            </a: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씨젠에</a:t>
            </a:r>
            <a:r>
              <a:rPr lang="ko-KR" altLang="en-US" baseline="0" dirty="0" smtClean="0"/>
              <a:t> 설치 시작 예정 </a:t>
            </a:r>
            <a:r>
              <a:rPr lang="en-US" altLang="ko-KR" baseline="0" dirty="0" smtClean="0"/>
              <a:t>9/15=&gt;226 </a:t>
            </a:r>
            <a:r>
              <a:rPr lang="ko-KR" altLang="en-US" baseline="0" dirty="0" smtClean="0"/>
              <a:t>관련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씨젠에서</a:t>
            </a:r>
            <a:r>
              <a:rPr lang="ko-KR" altLang="en-US" baseline="0" dirty="0" smtClean="0"/>
              <a:t> 일정 잡아 </a:t>
            </a:r>
            <a:r>
              <a:rPr lang="ko-KR" altLang="en-US" baseline="0" dirty="0" err="1" smtClean="0"/>
              <a:t>주기로함</a:t>
            </a:r>
            <a:r>
              <a:rPr lang="en-US" altLang="ko-KR" baseline="0" dirty="0" smtClean="0"/>
              <a:t>)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ko-KR" altLang="en-US" dirty="0" smtClean="0"/>
              <a:t>다중 폴더 학습 코드 </a:t>
            </a:r>
            <a:r>
              <a:rPr lang="en-US" altLang="ko-KR" dirty="0" smtClean="0"/>
              <a:t>=&gt; </a:t>
            </a:r>
            <a:r>
              <a:rPr lang="en-US" altLang="ko-KR" dirty="0" err="1" smtClean="0"/>
              <a:t>Lossdiff</a:t>
            </a:r>
            <a:r>
              <a:rPr lang="ko-KR" altLang="en-US" dirty="0" smtClean="0"/>
              <a:t>를 여러 폴더에서 한꺼번에 학습시키는 방법인데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개발은 되어 있음 </a:t>
            </a:r>
            <a:r>
              <a:rPr lang="en-US" altLang="ko-KR" dirty="0" smtClean="0"/>
              <a:t>(</a:t>
            </a:r>
            <a:r>
              <a:rPr lang="ko-KR" altLang="en-US" dirty="0" smtClean="0"/>
              <a:t>코드 정리가 필요함 프레임 워크가 </a:t>
            </a:r>
            <a:r>
              <a:rPr lang="ko-KR" altLang="en-US" dirty="0" err="1" smtClean="0"/>
              <a:t>끝나야함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346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LC</a:t>
            </a:r>
            <a:r>
              <a:rPr lang="ko-KR" altLang="en-US" dirty="0" smtClean="0"/>
              <a:t>의 초반 상승 속도가 높음으로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이정 구간 이후 부터 </a:t>
            </a:r>
            <a:r>
              <a:rPr lang="en-US" altLang="ko-KR" dirty="0" smtClean="0"/>
              <a:t>SN +overlap</a:t>
            </a:r>
            <a:r>
              <a:rPr lang="ko-KR" altLang="en-US" dirty="0" smtClean="0"/>
              <a:t>방법을 도입해 보려고 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282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LC</a:t>
            </a:r>
            <a:r>
              <a:rPr lang="ko-KR" altLang="en-US" dirty="0" smtClean="0"/>
              <a:t>의 초반 상승 속도가 높음으로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이정 구간 이후 부터 </a:t>
            </a:r>
            <a:r>
              <a:rPr lang="en-US" altLang="ko-KR" dirty="0" smtClean="0"/>
              <a:t>SN +overlap</a:t>
            </a:r>
            <a:r>
              <a:rPr lang="ko-KR" altLang="en-US" dirty="0" smtClean="0"/>
              <a:t>방법을 도입해 보려고 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317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LC</a:t>
            </a:r>
            <a:r>
              <a:rPr lang="ko-KR" altLang="en-US" dirty="0" smtClean="0"/>
              <a:t>의 초반 상승 속도가 높음으로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이정 구간 이후 부터 </a:t>
            </a:r>
            <a:r>
              <a:rPr lang="en-US" altLang="ko-KR" dirty="0" smtClean="0"/>
              <a:t>SN +overlap</a:t>
            </a:r>
            <a:r>
              <a:rPr lang="ko-KR" altLang="en-US" dirty="0" smtClean="0"/>
              <a:t>방법을 도입해 보려고 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881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LC</a:t>
            </a:r>
            <a:r>
              <a:rPr lang="ko-KR" altLang="en-US" dirty="0" smtClean="0"/>
              <a:t>의 초반 상승 속도가 높음으로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이정 구간 이후 부터 </a:t>
            </a:r>
            <a:r>
              <a:rPr lang="en-US" altLang="ko-KR" dirty="0" smtClean="0"/>
              <a:t>SN +overlap</a:t>
            </a:r>
            <a:r>
              <a:rPr lang="ko-KR" altLang="en-US" dirty="0" smtClean="0"/>
              <a:t>방법을 도입해 보려고 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046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해당 실험 총 </a:t>
            </a:r>
            <a:r>
              <a:rPr lang="en-US" altLang="ko-KR" dirty="0" smtClean="0"/>
              <a:t>3</a:t>
            </a:r>
            <a:r>
              <a:rPr lang="ko-KR" altLang="en-US" dirty="0" smtClean="0"/>
              <a:t>주 정도 걸림</a:t>
            </a:r>
            <a:r>
              <a:rPr lang="en-US" altLang="ko-KR" dirty="0" smtClean="0"/>
              <a:t>) </a:t>
            </a:r>
            <a:r>
              <a:rPr lang="ko-KR" altLang="en-US" dirty="0" smtClean="0"/>
              <a:t>왜나면 현재 표에 보이는 모델만 </a:t>
            </a:r>
            <a:r>
              <a:rPr lang="en-US" altLang="ko-KR" dirty="0" smtClean="0"/>
              <a:t>105</a:t>
            </a:r>
            <a:r>
              <a:rPr lang="ko-KR" altLang="en-US" dirty="0" smtClean="0"/>
              <a:t>개임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시간 소요가 상당한 </a:t>
            </a:r>
            <a:r>
              <a:rPr lang="ko-KR" altLang="en-US" dirty="0" err="1" smtClean="0"/>
              <a:t>실험임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u="none" strike="noStrike" dirty="0" smtClean="0">
                <a:effectLst/>
              </a:rPr>
              <a:t>222 SN + LC : LC</a:t>
            </a:r>
            <a:r>
              <a:rPr lang="ko-KR" altLang="en-US" sz="1200" u="none" strike="noStrike" dirty="0" smtClean="0">
                <a:effectLst/>
              </a:rPr>
              <a:t>로 </a:t>
            </a:r>
            <a:r>
              <a:rPr lang="en-US" altLang="ko-KR" sz="1200" u="none" strike="noStrike" dirty="0" smtClean="0">
                <a:effectLst/>
              </a:rPr>
              <a:t>seed</a:t>
            </a:r>
            <a:r>
              <a:rPr lang="ko-KR" altLang="en-US" sz="1200" u="none" strike="noStrike" dirty="0" smtClean="0">
                <a:effectLst/>
              </a:rPr>
              <a:t>를 만들고 이웃 패치를 불러오는 방식 </a:t>
            </a:r>
            <a:r>
              <a:rPr lang="en-US" altLang="ko-KR" sz="1200" u="none" strike="noStrike" dirty="0" smtClean="0">
                <a:effectLst/>
              </a:rPr>
              <a:t>+</a:t>
            </a:r>
            <a:r>
              <a:rPr lang="ko-KR" altLang="en-US" sz="1200" u="none" strike="noStrike" dirty="0" smtClean="0">
                <a:effectLst/>
              </a:rPr>
              <a:t>나머지 패치에 대해서는 </a:t>
            </a:r>
            <a:r>
              <a:rPr lang="en-US" altLang="ko-KR" sz="1200" u="none" strike="noStrike" dirty="0" smtClean="0">
                <a:effectLst/>
              </a:rPr>
              <a:t>LC </a:t>
            </a:r>
            <a:r>
              <a:rPr lang="ko-KR" altLang="en-US" sz="1200" u="none" strike="noStrike" dirty="0" smtClean="0">
                <a:effectLst/>
              </a:rPr>
              <a:t>방식으로 불러옴</a:t>
            </a:r>
            <a:endParaRPr lang="en-US" altLang="ko-KR" sz="1200" u="none" strike="noStrike" dirty="0" smtClean="0">
              <a:effectLst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dirty="0" smtClean="0">
              <a:solidFill>
                <a:srgbClr val="000000"/>
              </a:solidFill>
              <a:effectLst/>
              <a:latin typeface="맑은 고딕" panose="020B0503020000020004" pitchFamily="50" charset="-127"/>
              <a:ea typeface="+mn-ea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MSN : seed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와 이웃으로만 구성</a:t>
            </a:r>
            <a:endParaRPr lang="en-US" altLang="ko-KR" sz="1200" b="0" i="0" u="none" strike="noStrike" dirty="0" smtClean="0">
              <a:solidFill>
                <a:srgbClr val="000000"/>
              </a:solidFill>
              <a:effectLst/>
              <a:latin typeface="맑은 고딕" panose="020B0503020000020004" pitchFamily="50" charset="-127"/>
              <a:ea typeface="+mn-ea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dirty="0" smtClean="0">
              <a:solidFill>
                <a:srgbClr val="000000"/>
              </a:solidFill>
              <a:effectLst/>
              <a:latin typeface="맑은 고딕" panose="020B0503020000020004" pitchFamily="50" charset="-127"/>
              <a:ea typeface="+mn-ea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대부분 제안한 방법이 </a:t>
            </a:r>
            <a:r>
              <a:rPr lang="ko-KR" altLang="en-US" sz="1200" b="0" i="0" u="none" strike="noStrike" dirty="0" err="1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좋긴한데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차이가 너무 미미함</a:t>
            </a:r>
            <a:r>
              <a:rPr lang="en-US" altLang="ko-KR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…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dirty="0" smtClean="0">
              <a:solidFill>
                <a:srgbClr val="000000"/>
              </a:solidFill>
              <a:effectLst/>
              <a:latin typeface="맑은 고딕" panose="020B0503020000020004" pitchFamily="50" charset="-127"/>
              <a:ea typeface="+mn-ea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다만 긍정적인 예상은 </a:t>
            </a:r>
            <a:r>
              <a:rPr lang="en-US" altLang="ko-KR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SN 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이 뭔가 한계점을 뚫고 올라가려는 모습이 보임</a:t>
            </a:r>
            <a:r>
              <a:rPr lang="en-US" altLang="ko-KR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,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사실 추가 실험이 필요하나</a:t>
            </a:r>
            <a:r>
              <a:rPr lang="en-US" altLang="ko-KR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,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실험에 </a:t>
            </a:r>
            <a:r>
              <a:rPr lang="ko-KR" altLang="en-US" sz="1200" b="0" i="0" u="none" strike="noStrike" dirty="0" err="1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시간소요가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너무 커서</a:t>
            </a:r>
            <a:endParaRPr lang="en-US" altLang="ko-KR" sz="1200" b="0" i="0" u="none" strike="noStrike" dirty="0" smtClean="0">
              <a:solidFill>
                <a:srgbClr val="000000"/>
              </a:solidFill>
              <a:effectLst/>
              <a:latin typeface="맑은 고딕" panose="020B0503020000020004" pitchFamily="50" charset="-127"/>
              <a:ea typeface="+mn-ea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dirty="0" smtClean="0">
              <a:solidFill>
                <a:srgbClr val="000000"/>
              </a:solidFill>
              <a:effectLst/>
              <a:latin typeface="맑은 고딕" panose="020B0503020000020004" pitchFamily="50" charset="-127"/>
              <a:ea typeface="+mn-ea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추가 데이터 </a:t>
            </a:r>
            <a:r>
              <a:rPr lang="ko-KR" altLang="en-US" sz="1200" b="0" i="0" u="none" strike="noStrike" dirty="0" err="1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셋업을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해야함</a:t>
            </a:r>
            <a:r>
              <a:rPr lang="en-US" altLang="ko-KR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…. 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이런 어려움이 </a:t>
            </a:r>
            <a:r>
              <a:rPr lang="ko-KR" altLang="en-US" sz="1200" b="0" i="0" u="none" strike="noStrike" dirty="0" err="1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있긴함</a:t>
            </a:r>
            <a:r>
              <a:rPr lang="en-US" altLang="ko-KR" sz="1200" b="0" i="0" u="none" strike="noStrike" dirty="0" smtClea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.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181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투입될 알고리즘이 가칭 </a:t>
            </a:r>
            <a:r>
              <a:rPr lang="en-US" altLang="ko-KR" dirty="0" smtClean="0"/>
              <a:t>region –based AL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744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제목 슬라이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7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7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5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3563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5811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구역 머리글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9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9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88245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콘텐츠 2개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0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7173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비교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1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1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1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1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1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21389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제목만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63374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빈 화면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47756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캡션 있는 콘텐츠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4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4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64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6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881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캡션 있는 그림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5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5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65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6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7801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제목 및 세로 텍스트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6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6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11330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세로 제목 및 텍스트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7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7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6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6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5946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47770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5.jpg"/><Relationship Id="rId7" Type="http://schemas.openxmlformats.org/officeDocument/2006/relationships/image" Target="../media/image39.jpg"/><Relationship Id="rId12" Type="http://schemas.openxmlformats.org/officeDocument/2006/relationships/image" Target="../media/image4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11" Type="http://schemas.openxmlformats.org/officeDocument/2006/relationships/image" Target="../media/image43.jpg"/><Relationship Id="rId5" Type="http://schemas.openxmlformats.org/officeDocument/2006/relationships/image" Target="../media/image37.jpg"/><Relationship Id="rId10" Type="http://schemas.openxmlformats.org/officeDocument/2006/relationships/image" Target="../media/image42.jpg"/><Relationship Id="rId4" Type="http://schemas.openxmlformats.org/officeDocument/2006/relationships/image" Target="../media/image36.jpg"/><Relationship Id="rId9" Type="http://schemas.openxmlformats.org/officeDocument/2006/relationships/image" Target="../media/image4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슬라이드 시스템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Incremental learning</a:t>
            </a: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5" y="28081"/>
            <a:ext cx="72298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이미지 </a:t>
            </a:r>
            <a:r>
              <a:rPr lang="ko-KR" alt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레이블링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(labeling)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비용을 해결하기 위한 방법들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직사각형 115"/>
              <p:cNvSpPr/>
              <p:nvPr/>
            </p:nvSpPr>
            <p:spPr>
              <a:xfrm>
                <a:off x="246206" y="595875"/>
                <a:ext cx="7714214" cy="10635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딥러닝 모델을 학습하기 위하여</a:t>
                </a:r>
                <a:r>
                  <a:rPr lang="en-US" altLang="ko-KR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ko-KR" altLang="en-US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충분히 큰 크기의 이미지 </a:t>
                </a:r>
                <a:r>
                  <a:rPr lang="ko-KR" altLang="en-US" sz="1400" b="1" u="sng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데이터셋</a:t>
                </a:r>
                <a:r>
                  <a:rPr lang="en-US" altLang="ko-KR" sz="1400" b="1" u="sng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(dataset)</a:t>
                </a:r>
                <a:r>
                  <a:rPr lang="ko-KR" altLang="en-US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이 필요함</a:t>
                </a:r>
                <a:endParaRPr lang="en-US" altLang="ko-KR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단순히 이미지를 수집하여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sub>
                    </m:sSub>
                    <m:r>
                      <a:rPr lang="ko-KR" altLang="en-US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를</m:t>
                    </m:r>
                  </m:oMath>
                </a14:m>
                <a:r>
                  <a:rPr lang="en-US" altLang="ko-KR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ko-KR" alt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구축하는 것은 상대적으로 적은 </a:t>
                </a:r>
                <a:r>
                  <a:rPr lang="ko-KR" altLang="en-US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비용</a:t>
                </a:r>
                <a:r>
                  <a:rPr lang="en-US" altLang="ko-KR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(Cost)</a:t>
                </a:r>
                <a:r>
                  <a:rPr lang="ko-KR" alt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이 필요함</a:t>
                </a:r>
                <a:endParaRPr lang="en-US" altLang="ko-KR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하지만 각 이미지에 대하여 </a:t>
                </a:r>
                <a:r>
                  <a:rPr lang="ko-KR" altLang="en-US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주석</a:t>
                </a:r>
                <a:r>
                  <a:rPr lang="en-US" altLang="ko-KR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(annotation)</a:t>
                </a:r>
                <a:r>
                  <a:rPr lang="ko-KR" alt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을 붙여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ko-KR" alt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를 구축하는 것은 많은 비용을 요구함</a:t>
                </a:r>
                <a:endParaRPr lang="en-US" altLang="ko-KR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6" name="직사각형 1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06" y="595875"/>
                <a:ext cx="7714214" cy="1063561"/>
              </a:xfrm>
              <a:prstGeom prst="rect">
                <a:avLst/>
              </a:prstGeom>
              <a:blipFill>
                <a:blip r:embed="rId3"/>
                <a:stretch>
                  <a:fillRect l="-237" b="-17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246206" y="5341441"/>
                <a:ext cx="7714214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4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데이터셋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sub>
                    </m:sSub>
                  </m:oMath>
                </a14:m>
                <a:r>
                  <a:rPr lang="ko-KR" altLang="en-US" sz="14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를 활용하는 </a:t>
                </a:r>
                <a:r>
                  <a:rPr lang="ko-KR" altLang="en-US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방법으로 </a:t>
                </a:r>
                <a:r>
                  <a:rPr lang="en-US" altLang="ko-KR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Semi-Supervised Learning, Self-Supervised Learning </a:t>
                </a:r>
                <a:r>
                  <a:rPr lang="ko-KR" altLang="en-US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등의 분야의 연구가 활발하게 이루어지고 있습니다</a:t>
                </a:r>
                <a:r>
                  <a:rPr lang="en-US" altLang="ko-KR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06" y="5341441"/>
                <a:ext cx="7714214" cy="738664"/>
              </a:xfrm>
              <a:prstGeom prst="rect">
                <a:avLst/>
              </a:prstGeom>
              <a:blipFill>
                <a:blip r:embed="rId4"/>
                <a:stretch>
                  <a:fillRect l="-237" b="-33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004" y="2577448"/>
            <a:ext cx="959793" cy="8435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5861" y="2577448"/>
            <a:ext cx="957032" cy="8435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2957" y="3541391"/>
            <a:ext cx="959793" cy="852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2957" y="2581163"/>
            <a:ext cx="957409" cy="852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5861" y="3537932"/>
            <a:ext cx="957409" cy="84328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6004" y="3533444"/>
            <a:ext cx="957409" cy="847769"/>
          </a:xfrm>
          <a:prstGeom prst="rect">
            <a:avLst/>
          </a:prstGeom>
        </p:spPr>
      </p:pic>
      <p:sp>
        <p:nvSpPr>
          <p:cNvPr id="11" name="원통 10"/>
          <p:cNvSpPr/>
          <p:nvPr/>
        </p:nvSpPr>
        <p:spPr>
          <a:xfrm>
            <a:off x="3391988" y="2526491"/>
            <a:ext cx="1445623" cy="1866900"/>
          </a:xfrm>
          <a:prstGeom prst="can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320141" y="3256725"/>
                <a:ext cx="158931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Unlabeled</a:t>
                </a:r>
                <a:br>
                  <a:rPr lang="en-US" altLang="ko-K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ko-K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Dataset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sub>
                    </m:sSub>
                  </m:oMath>
                </a14:m>
                <a:endParaRPr lang="ko-KR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141" y="3256725"/>
                <a:ext cx="1589315" cy="646331"/>
              </a:xfrm>
              <a:prstGeom prst="rect">
                <a:avLst/>
              </a:prstGeom>
              <a:blipFill>
                <a:blip r:embed="rId11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원통 16"/>
          <p:cNvSpPr/>
          <p:nvPr/>
        </p:nvSpPr>
        <p:spPr>
          <a:xfrm>
            <a:off x="5517518" y="2999313"/>
            <a:ext cx="897618" cy="958015"/>
          </a:xfrm>
          <a:prstGeom prst="can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956847" y="3105998"/>
            <a:ext cx="553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/>
              <a:t>&gt;</a:t>
            </a:r>
            <a:endParaRPr lang="ko-KR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171669" y="3342502"/>
                <a:ext cx="158931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labeled</a:t>
                </a:r>
                <a:br>
                  <a:rPr lang="en-US" altLang="ko-KR" sz="11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ko-KR" sz="11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Dataset </a:t>
                </a:r>
                <a14:m>
                  <m:oMath xmlns:m="http://schemas.openxmlformats.org/officeDocument/2006/math">
                    <m:r>
                      <a:rPr lang="en-US" altLang="ko-KR" sz="11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ko-KR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669" y="3342502"/>
                <a:ext cx="1589315" cy="430887"/>
              </a:xfrm>
              <a:prstGeom prst="rect">
                <a:avLst/>
              </a:prstGeom>
              <a:blipFill>
                <a:blip r:embed="rId12"/>
                <a:stretch>
                  <a:fillRect b="-98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5161" y="2870038"/>
            <a:ext cx="721106" cy="64012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45161" y="3634308"/>
            <a:ext cx="719315" cy="63356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464476" y="2996077"/>
            <a:ext cx="1149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“Dog”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476066" y="3718390"/>
            <a:ext cx="1149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“Cat”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7759336" y="28081"/>
            <a:ext cx="1313167" cy="444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/>
              <a:t>내부 회의용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3653610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5" y="28081"/>
            <a:ext cx="72298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Active Learning (AL)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의 동기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직사각형 115"/>
              <p:cNvSpPr/>
              <p:nvPr/>
            </p:nvSpPr>
            <p:spPr>
              <a:xfrm>
                <a:off x="246206" y="595875"/>
                <a:ext cx="7714214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딥러닝 모델을 학습하기 위하여</a:t>
                </a:r>
                <a:r>
                  <a:rPr lang="en-US" altLang="ko-KR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ko-KR" altLang="en-US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충분히 큰 크기의 이미지 </a:t>
                </a:r>
                <a:r>
                  <a:rPr lang="ko-KR" altLang="en-US" sz="1400" b="1" u="sng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데이터셋</a:t>
                </a:r>
                <a:r>
                  <a:rPr lang="en-US" altLang="ko-KR" sz="1400" b="1" u="sng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(dataset)</a:t>
                </a:r>
                <a:r>
                  <a:rPr lang="ko-KR" altLang="en-US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이 필요함</a:t>
                </a:r>
                <a:endParaRPr lang="en-US" altLang="ko-KR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우리가 이미 레이블이 있는 </a:t>
                </a:r>
                <a:r>
                  <a:rPr lang="ko-KR" altLang="en-US" sz="1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데이터셋</a:t>
                </a:r>
                <a:r>
                  <a:rPr lang="ko-KR" alt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ko-KR" alt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을 가지고 있다고 가정해 봅시다</a:t>
                </a:r>
                <a:r>
                  <a:rPr lang="en-US" altLang="ko-KR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새 데이터를 </a:t>
                </a:r>
                <a:r>
                  <a:rPr lang="ko-KR" altLang="en-US" sz="1400" b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레이블링</a:t>
                </a:r>
                <a:r>
                  <a:rPr lang="en-US" altLang="ko-KR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(Labeling)</a:t>
                </a:r>
                <a:r>
                  <a:rPr lang="ko-KR" alt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을 할 때</a:t>
                </a:r>
                <a:r>
                  <a:rPr lang="en-US" altLang="ko-KR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ko-KR" alt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어떤 이미지에 대해서 </a:t>
                </a:r>
                <a:r>
                  <a:rPr lang="ko-KR" altLang="en-US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우선적으로</a:t>
                </a:r>
                <a:r>
                  <a:rPr lang="ko-KR" alt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레이블을 붙이면 될까요</a:t>
                </a:r>
                <a:r>
                  <a:rPr lang="en-US" altLang="ko-KR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</a:p>
            </p:txBody>
          </p:sp>
        </mc:Choice>
        <mc:Fallback xmlns="">
          <p:sp>
            <p:nvSpPr>
              <p:cNvPr id="116" name="직사각형 1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06" y="595875"/>
                <a:ext cx="7714214" cy="1384995"/>
              </a:xfrm>
              <a:prstGeom prst="rect">
                <a:avLst/>
              </a:prstGeom>
              <a:blipFill>
                <a:blip r:embed="rId3"/>
                <a:stretch>
                  <a:fillRect l="-237" b="-8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/>
          <p:cNvSpPr/>
          <p:nvPr/>
        </p:nvSpPr>
        <p:spPr>
          <a:xfrm>
            <a:off x="929043" y="5428526"/>
            <a:ext cx="7714214" cy="699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당연히 레이블이 있는 데이터의 개수가 많을수록 좋지만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인력 자원이 한정적인 경우 더 많은 정보를 갖고 있는 </a:t>
            </a:r>
            <a:r>
              <a:rPr lang="ko-KR" altLang="en-US" sz="14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중요한 이미지에 우선적으로 레이블을 붙이는 것이 비용 측면에서 효율적입니다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433508" y="2565631"/>
            <a:ext cx="2100956" cy="2054266"/>
          </a:xfrm>
          <a:prstGeom prst="roundRect">
            <a:avLst>
              <a:gd name="adj" fmla="val 458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08" y="3071907"/>
            <a:ext cx="1545755" cy="1372154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4054127" y="2565631"/>
            <a:ext cx="4589130" cy="2054266"/>
          </a:xfrm>
          <a:prstGeom prst="roundRect">
            <a:avLst>
              <a:gd name="adj" fmla="val 458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7364" y="3078721"/>
            <a:ext cx="1545755" cy="13585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8317" y="3071907"/>
            <a:ext cx="1541310" cy="135852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173551" y="3573318"/>
            <a:ext cx="1149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VS.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058854" y="2659485"/>
                <a:ext cx="26917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ko-KR" sz="1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𝑼</m:t>
                        </m:r>
                      </m:sub>
                    </m:sSub>
                  </m:oMath>
                </a14:m>
                <a:r>
                  <a:rPr lang="ko-KR" altLang="en-US" sz="1400" b="1" dirty="0" smtClean="0"/>
                  <a:t>에 포함된 이미지</a:t>
                </a:r>
                <a:endParaRPr lang="ko-KR" altLang="en-US" sz="1400" b="1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854" y="2659485"/>
                <a:ext cx="2691775" cy="307777"/>
              </a:xfrm>
              <a:prstGeom prst="rect">
                <a:avLst/>
              </a:prstGeom>
              <a:blipFill>
                <a:blip r:embed="rId7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모서리가 둥근 사각형 설명선 6"/>
          <p:cNvSpPr/>
          <p:nvPr/>
        </p:nvSpPr>
        <p:spPr>
          <a:xfrm>
            <a:off x="3861135" y="2092329"/>
            <a:ext cx="3307681" cy="426375"/>
          </a:xfrm>
          <a:prstGeom prst="wedgeRoundRectCallout">
            <a:avLst>
              <a:gd name="adj1" fmla="val -21036"/>
              <a:gd name="adj2" fmla="val 98991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둘 중 레이블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우선순위</a:t>
            </a:r>
            <a:r>
              <a:rPr lang="ko-KR" altLang="en-US" sz="1400" dirty="0" smtClean="0">
                <a:solidFill>
                  <a:schemeClr val="tx1"/>
                </a:solidFill>
              </a:rPr>
              <a:t>가 높은 이미지는</a:t>
            </a:r>
            <a:r>
              <a:rPr lang="en-US" altLang="ko-KR" sz="1400" dirty="0" smtClean="0">
                <a:solidFill>
                  <a:schemeClr val="tx1"/>
                </a:solidFill>
              </a:rPr>
              <a:t>?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195943" y="5575763"/>
            <a:ext cx="613954" cy="49203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>
            <a:stCxn id="2" idx="3"/>
            <a:endCxn id="22" idx="1"/>
          </p:cNvCxnSpPr>
          <p:nvPr/>
        </p:nvCxnSpPr>
        <p:spPr>
          <a:xfrm>
            <a:off x="2534464" y="3592764"/>
            <a:ext cx="1519663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2776135" y="3039687"/>
            <a:ext cx="1036320" cy="46310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2697257" y="3071907"/>
            <a:ext cx="11940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새로운 레이블 </a:t>
            </a:r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ko-KR" alt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데이터 추가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759336" y="28081"/>
            <a:ext cx="1313167" cy="444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/>
              <a:t>내부 회의용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4006746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5" y="28081"/>
            <a:ext cx="72298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Conventional (Passive) Learning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246205" y="661569"/>
            <a:ext cx="800952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전통적인 </a:t>
            </a: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Passive Learning (PL)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에서는 레이블이 없는 </a:t>
            </a:r>
            <a:r>
              <a:rPr lang="ko-KR" altLang="en-US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데이터셋에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대하여 전부 레이블을 붙입니다</a:t>
            </a: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많은 이미지에 대하여 한꺼번에 </a:t>
            </a:r>
            <a:r>
              <a:rPr lang="ko-KR" alt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레이블링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(Labeling)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을 진행해야 하므로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비용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(Cost)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이 많이 요구됩니다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18141" y="5389066"/>
            <a:ext cx="771421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반면에 </a:t>
            </a:r>
            <a:r>
              <a:rPr lang="en-US" altLang="ko-KR" sz="1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Active Learning (AL)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에서는 기계 학습 모델이 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능동적으로</a:t>
            </a: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(actively)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가장 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유익한</a:t>
            </a: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(informative)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데이터를 직접 선택하여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우선적으로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ko-KR" alt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레이블링을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진행합니다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16" name="원통 15"/>
          <p:cNvSpPr/>
          <p:nvPr/>
        </p:nvSpPr>
        <p:spPr>
          <a:xfrm>
            <a:off x="579121" y="3017962"/>
            <a:ext cx="1445623" cy="1654214"/>
          </a:xfrm>
          <a:prstGeom prst="can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39933" y="3578484"/>
                <a:ext cx="158931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Unlabeled</a:t>
                </a:r>
                <a:br>
                  <a:rPr lang="en-US" altLang="ko-K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ko-K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Dataset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sub>
                    </m:sSub>
                  </m:oMath>
                </a14:m>
                <a:endParaRPr lang="ko-KR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33" y="3578484"/>
                <a:ext cx="1589315" cy="646331"/>
              </a:xfrm>
              <a:prstGeom prst="rect">
                <a:avLst/>
              </a:prstGeom>
              <a:blipFill>
                <a:blip r:embed="rId3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18141" y="2349541"/>
            <a:ext cx="2233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(1) </a:t>
            </a:r>
            <a:r>
              <a:rPr lang="ko-KR" altLang="en-US" sz="1400" dirty="0" smtClean="0"/>
              <a:t>레이블이 없는 많은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양의 이미지들이 존재</a:t>
            </a:r>
            <a:endParaRPr lang="ko-KR" altLang="en-US" sz="1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0706" t="3780" r="5835" b="5669"/>
          <a:stretch/>
        </p:blipFill>
        <p:spPr>
          <a:xfrm>
            <a:off x="2682447" y="3370989"/>
            <a:ext cx="748731" cy="947108"/>
          </a:xfrm>
          <a:prstGeom prst="rect">
            <a:avLst/>
          </a:prstGeom>
        </p:spPr>
      </p:pic>
      <p:sp>
        <p:nvSpPr>
          <p:cNvPr id="21" name="원통 20"/>
          <p:cNvSpPr/>
          <p:nvPr/>
        </p:nvSpPr>
        <p:spPr>
          <a:xfrm>
            <a:off x="4056653" y="3370989"/>
            <a:ext cx="897618" cy="958015"/>
          </a:xfrm>
          <a:prstGeom prst="can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097430" y="3711631"/>
                <a:ext cx="87207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labeled</a:t>
                </a:r>
                <a:br>
                  <a:rPr lang="en-US" altLang="ko-KR" sz="11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ko-KR" sz="11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Dataset </a:t>
                </a:r>
                <a14:m>
                  <m:oMath xmlns:m="http://schemas.openxmlformats.org/officeDocument/2006/math">
                    <m:r>
                      <a:rPr lang="en-US" altLang="ko-KR" sz="11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ko-KR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430" y="3711631"/>
                <a:ext cx="872079" cy="430887"/>
              </a:xfrm>
              <a:prstGeom prst="rect">
                <a:avLst/>
              </a:prstGeom>
              <a:blipFill>
                <a:blip r:embed="rId5"/>
                <a:stretch>
                  <a:fillRect b="-98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화살표 연결선 9"/>
          <p:cNvCxnSpPr>
            <a:stCxn id="16" idx="4"/>
            <a:endCxn id="8" idx="1"/>
          </p:cNvCxnSpPr>
          <p:nvPr/>
        </p:nvCxnSpPr>
        <p:spPr>
          <a:xfrm flipV="1">
            <a:off x="2024744" y="3844543"/>
            <a:ext cx="657703" cy="526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8" idx="3"/>
            <a:endCxn id="21" idx="2"/>
          </p:cNvCxnSpPr>
          <p:nvPr/>
        </p:nvCxnSpPr>
        <p:spPr>
          <a:xfrm>
            <a:off x="3431178" y="3844543"/>
            <a:ext cx="625475" cy="545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68590" y="3068666"/>
            <a:ext cx="79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Oracle</a:t>
            </a:r>
            <a:endParaRPr lang="ko-KR" alt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3460117" y="2981551"/>
            <a:ext cx="2233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(2) </a:t>
            </a:r>
            <a:r>
              <a:rPr lang="ko-KR" altLang="en-US" sz="1400" dirty="0" smtClean="0"/>
              <a:t>레이블 </a:t>
            </a:r>
            <a:r>
              <a:rPr lang="ko-KR" altLang="en-US" sz="1400" dirty="0" err="1" smtClean="0"/>
              <a:t>데이터셋</a:t>
            </a:r>
            <a:r>
              <a:rPr lang="ko-KR" altLang="en-US" sz="1400" dirty="0" smtClean="0"/>
              <a:t> 생성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/>
              <p:cNvSpPr/>
              <p:nvPr/>
            </p:nvSpPr>
            <p:spPr>
              <a:xfrm>
                <a:off x="6567533" y="3515287"/>
                <a:ext cx="2075724" cy="6585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Machine Learning Model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직사각형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533" y="3515287"/>
                <a:ext cx="2075724" cy="6585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/>
          <p:cNvCxnSpPr>
            <a:stCxn id="21" idx="4"/>
            <a:endCxn id="32" idx="1"/>
          </p:cNvCxnSpPr>
          <p:nvPr/>
        </p:nvCxnSpPr>
        <p:spPr>
          <a:xfrm flipV="1">
            <a:off x="4954271" y="3844543"/>
            <a:ext cx="1613262" cy="545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851464" y="3874034"/>
            <a:ext cx="2233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(3) </a:t>
            </a:r>
            <a:r>
              <a:rPr lang="ko-KR" altLang="en-US" sz="1400" dirty="0" smtClean="0"/>
              <a:t>모델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학습</a:t>
            </a:r>
            <a:endParaRPr lang="ko-KR" altLang="en-US" sz="1400" dirty="0"/>
          </a:p>
        </p:txBody>
      </p:sp>
      <p:sp>
        <p:nvSpPr>
          <p:cNvPr id="44" name="직사각형 43"/>
          <p:cNvSpPr/>
          <p:nvPr/>
        </p:nvSpPr>
        <p:spPr>
          <a:xfrm>
            <a:off x="7759336" y="28081"/>
            <a:ext cx="1313167" cy="444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/>
              <a:t>내부 회의용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905165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5" y="28081"/>
            <a:ext cx="72298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Active Learning (AL)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과정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직사각형 115"/>
              <p:cNvSpPr/>
              <p:nvPr/>
            </p:nvSpPr>
            <p:spPr>
              <a:xfrm>
                <a:off x="246205" y="661569"/>
                <a:ext cx="8009520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</a:t>
                </a:r>
                <a:r>
                  <a:rPr lang="ko-KR" altLang="en-US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은 아래 </a:t>
                </a:r>
                <a:r>
                  <a:rPr lang="ko-KR" altLang="en-US" sz="1400" dirty="0" smtClean="0"/>
                  <a:t>②</a:t>
                </a:r>
                <a:r>
                  <a:rPr lang="en-US" altLang="ko-KR" sz="1400" dirty="0" smtClean="0"/>
                  <a:t>~</a:t>
                </a:r>
                <a:r>
                  <a:rPr lang="ko-KR" altLang="en-US" sz="1400" dirty="0" smtClean="0"/>
                  <a:t>④</a:t>
                </a:r>
                <a:r>
                  <a:rPr lang="ko-KR" altLang="en-US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의 과정을 반복하여 </a:t>
                </a:r>
                <a:r>
                  <a:rPr lang="ko-KR" altLang="en-US" sz="1400" b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레이블링</a:t>
                </a:r>
                <a:r>
                  <a:rPr lang="ko-KR" altLang="en-US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비용을 줄입니다</a:t>
                </a:r>
                <a:r>
                  <a:rPr lang="en-US" altLang="ko-KR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각 </a:t>
                </a:r>
                <a:r>
                  <a:rPr lang="ko-KR" altLang="en-US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라운드</a:t>
                </a:r>
                <a:r>
                  <a:rPr lang="en-US" altLang="ko-KR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(round)</a:t>
                </a:r>
                <a:r>
                  <a:rPr lang="ko-KR" alt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를 반복할수록 </a:t>
                </a:r>
                <a:r>
                  <a:rPr lang="en-US" altLang="ko-KR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ko-KR" alt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쿼리를 호출할 때마다</a:t>
                </a:r>
                <a:r>
                  <a:rPr lang="en-US" altLang="ko-KR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ko-KR" altLang="en-US" sz="1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레이블링이</a:t>
                </a:r>
                <a:r>
                  <a:rPr lang="ko-KR" alt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있는 </a:t>
                </a:r>
                <a:r>
                  <a:rPr lang="ko-KR" altLang="en-US" sz="1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데이터셋</a:t>
                </a:r>
                <a:r>
                  <a:rPr lang="ko-KR" alt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ko-KR" alt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의 크기가 커집니다</a:t>
                </a:r>
                <a:r>
                  <a:rPr lang="en-US" altLang="ko-KR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일반적으로</a:t>
                </a:r>
                <a:r>
                  <a:rPr lang="ko-KR" alt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ko-KR" altLang="en-US" sz="1400" dirty="0"/>
                  <a:t>④</a:t>
                </a:r>
                <a:r>
                  <a:rPr lang="ko-KR" alt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번의 과정에서 변경된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ko-KR" alt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을 이용하여 모델 가중치를 </a:t>
                </a:r>
                <a:r>
                  <a:rPr lang="ko-KR" altLang="en-US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처음부터 다시 학</a:t>
                </a:r>
                <a:r>
                  <a:rPr lang="ko-KR" alt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습합니다</a:t>
                </a:r>
                <a:r>
                  <a:rPr lang="en-US" altLang="ko-KR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6" name="직사각형 1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05" y="661569"/>
                <a:ext cx="8009520" cy="1384995"/>
              </a:xfrm>
              <a:prstGeom prst="rect">
                <a:avLst/>
              </a:prstGeom>
              <a:blipFill>
                <a:blip r:embed="rId3"/>
                <a:stretch>
                  <a:fillRect l="-228" b="-8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원통 15"/>
          <p:cNvSpPr/>
          <p:nvPr/>
        </p:nvSpPr>
        <p:spPr>
          <a:xfrm>
            <a:off x="538589" y="4287942"/>
            <a:ext cx="1445623" cy="1654214"/>
          </a:xfrm>
          <a:prstGeom prst="can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66742" y="4798494"/>
                <a:ext cx="158931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Unlabeled</a:t>
                </a:r>
                <a:br>
                  <a:rPr lang="en-US" altLang="ko-K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ko-K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Dataset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sub>
                    </m:sSub>
                  </m:oMath>
                </a14:m>
                <a:endParaRPr lang="ko-KR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42" y="4798494"/>
                <a:ext cx="1589315" cy="646331"/>
              </a:xfrm>
              <a:prstGeom prst="rect">
                <a:avLst/>
              </a:prstGeom>
              <a:blipFill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277609" y="3619521"/>
            <a:ext cx="2233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레이블이 없는 많은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양의 이미지들이 존재</a:t>
            </a:r>
            <a:endParaRPr lang="ko-KR" altLang="en-US" sz="1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l="10706" t="3780" r="5835" b="5669"/>
          <a:stretch/>
        </p:blipFill>
        <p:spPr>
          <a:xfrm>
            <a:off x="5150519" y="3244956"/>
            <a:ext cx="577474" cy="612689"/>
          </a:xfrm>
          <a:prstGeom prst="rect">
            <a:avLst/>
          </a:prstGeom>
        </p:spPr>
      </p:pic>
      <p:sp>
        <p:nvSpPr>
          <p:cNvPr id="21" name="원통 20"/>
          <p:cNvSpPr/>
          <p:nvPr/>
        </p:nvSpPr>
        <p:spPr>
          <a:xfrm>
            <a:off x="7554686" y="3078792"/>
            <a:ext cx="897618" cy="958015"/>
          </a:xfrm>
          <a:prstGeom prst="can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580225" y="3407365"/>
                <a:ext cx="87207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labeled</a:t>
                </a:r>
                <a:br>
                  <a:rPr lang="en-US" altLang="ko-KR" sz="11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ko-KR" sz="11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Dataset </a:t>
                </a:r>
                <a14:m>
                  <m:oMath xmlns:m="http://schemas.openxmlformats.org/officeDocument/2006/math">
                    <m:r>
                      <a:rPr lang="en-US" altLang="ko-KR" sz="11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ko-KR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0225" y="3407365"/>
                <a:ext cx="872079" cy="430887"/>
              </a:xfrm>
              <a:prstGeom prst="rect">
                <a:avLst/>
              </a:prstGeom>
              <a:blipFill>
                <a:blip r:embed="rId6"/>
                <a:stretch>
                  <a:fillRect b="-98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화살표 연결선 9"/>
          <p:cNvCxnSpPr>
            <a:stCxn id="16" idx="4"/>
            <a:endCxn id="19" idx="1"/>
          </p:cNvCxnSpPr>
          <p:nvPr/>
        </p:nvCxnSpPr>
        <p:spPr>
          <a:xfrm>
            <a:off x="1984212" y="5115049"/>
            <a:ext cx="501546" cy="225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8" idx="3"/>
            <a:endCxn id="21" idx="2"/>
          </p:cNvCxnSpPr>
          <p:nvPr/>
        </p:nvCxnSpPr>
        <p:spPr>
          <a:xfrm>
            <a:off x="5727993" y="3551301"/>
            <a:ext cx="1826693" cy="649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053197" y="2831701"/>
            <a:ext cx="79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Oracle</a:t>
            </a:r>
            <a:endParaRPr lang="ko-KR" altLang="en-US" sz="1400" dirty="0"/>
          </a:p>
        </p:txBody>
      </p:sp>
      <p:cxnSp>
        <p:nvCxnSpPr>
          <p:cNvPr id="39" name="직선 화살표 연결선 38"/>
          <p:cNvCxnSpPr>
            <a:stCxn id="19" idx="0"/>
            <a:endCxn id="12" idx="2"/>
          </p:cNvCxnSpPr>
          <p:nvPr/>
        </p:nvCxnSpPr>
        <p:spPr>
          <a:xfrm flipV="1">
            <a:off x="3523620" y="3869598"/>
            <a:ext cx="0" cy="1055506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486348" y="3189505"/>
            <a:ext cx="2233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③</a:t>
            </a:r>
            <a:r>
              <a:rPr lang="ko-KR" altLang="en-US" sz="1400" dirty="0" smtClean="0"/>
              <a:t>레이블 데이터 추가</a:t>
            </a:r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2485758" y="4925104"/>
            <a:ext cx="2075724" cy="3844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Selection Algorithm</a:t>
            </a:r>
            <a:endParaRPr lang="ko-KR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/>
              <p:cNvSpPr/>
              <p:nvPr/>
            </p:nvSpPr>
            <p:spPr>
              <a:xfrm>
                <a:off x="5651761" y="4794984"/>
                <a:ext cx="1902925" cy="6585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Machine Learning Model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직사각형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1761" y="4794984"/>
                <a:ext cx="1902925" cy="6585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/>
          <p:cNvCxnSpPr>
            <a:stCxn id="24" idx="1"/>
            <a:endCxn id="19" idx="3"/>
          </p:cNvCxnSpPr>
          <p:nvPr/>
        </p:nvCxnSpPr>
        <p:spPr>
          <a:xfrm flipH="1" flipV="1">
            <a:off x="4561482" y="5117307"/>
            <a:ext cx="1090279" cy="693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2788362" y="3246001"/>
            <a:ext cx="1470516" cy="6235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Queried Images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/>
          <p:cNvCxnSpPr>
            <a:stCxn id="12" idx="3"/>
            <a:endCxn id="8" idx="1"/>
          </p:cNvCxnSpPr>
          <p:nvPr/>
        </p:nvCxnSpPr>
        <p:spPr>
          <a:xfrm flipV="1">
            <a:off x="4258878" y="3551301"/>
            <a:ext cx="891641" cy="649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21" idx="3"/>
            <a:endCxn id="24" idx="3"/>
          </p:cNvCxnSpPr>
          <p:nvPr/>
        </p:nvCxnSpPr>
        <p:spPr>
          <a:xfrm rot="5400000">
            <a:off x="7235375" y="4356119"/>
            <a:ext cx="1087433" cy="448809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486653" y="4026332"/>
            <a:ext cx="2612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②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정해진 알고리즘에 따라서 레이블을 붙일 이미지 선택</a:t>
            </a:r>
            <a:endParaRPr lang="en-US" altLang="ko-KR" sz="1400" dirty="0" smtClean="0"/>
          </a:p>
        </p:txBody>
      </p:sp>
      <p:sp>
        <p:nvSpPr>
          <p:cNvPr id="46" name="TextBox 45"/>
          <p:cNvSpPr txBox="1"/>
          <p:nvPr/>
        </p:nvSpPr>
        <p:spPr>
          <a:xfrm>
            <a:off x="6709923" y="5509876"/>
            <a:ext cx="2612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④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모델을 처음부터 학습</a:t>
            </a:r>
            <a:endParaRPr lang="en-US" altLang="ko-KR" sz="1400" dirty="0" smtClean="0"/>
          </a:p>
        </p:txBody>
      </p:sp>
      <p:sp>
        <p:nvSpPr>
          <p:cNvPr id="48" name="직사각형 47"/>
          <p:cNvSpPr/>
          <p:nvPr/>
        </p:nvSpPr>
        <p:spPr>
          <a:xfrm>
            <a:off x="7759336" y="28081"/>
            <a:ext cx="1313167" cy="444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/>
              <a:t>내부 회의용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1988750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5" y="28081"/>
            <a:ext cx="72298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Active Learning (AL)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과정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직사각형 115"/>
              <p:cNvSpPr/>
              <p:nvPr/>
            </p:nvSpPr>
            <p:spPr>
              <a:xfrm>
                <a:off x="246205" y="661569"/>
                <a:ext cx="8009520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</a:t>
                </a:r>
                <a:r>
                  <a:rPr lang="ko-KR" altLang="en-US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은 아래 </a:t>
                </a:r>
                <a:r>
                  <a:rPr lang="ko-KR" altLang="en-US" sz="1400" dirty="0" smtClean="0"/>
                  <a:t>②</a:t>
                </a:r>
                <a:r>
                  <a:rPr lang="en-US" altLang="ko-KR" sz="1400" dirty="0" smtClean="0"/>
                  <a:t>~</a:t>
                </a:r>
                <a:r>
                  <a:rPr lang="ko-KR" altLang="en-US" sz="1400" dirty="0" smtClean="0"/>
                  <a:t>④</a:t>
                </a:r>
                <a:r>
                  <a:rPr lang="ko-KR" altLang="en-US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의 과정을 반복하여 </a:t>
                </a:r>
                <a:r>
                  <a:rPr lang="ko-KR" altLang="en-US" sz="1400" b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레이블링</a:t>
                </a:r>
                <a:r>
                  <a:rPr lang="ko-KR" altLang="en-US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비용을 줄입니다</a:t>
                </a:r>
                <a:r>
                  <a:rPr lang="en-US" altLang="ko-KR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각 </a:t>
                </a:r>
                <a:r>
                  <a:rPr lang="ko-KR" altLang="en-US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라운드</a:t>
                </a:r>
                <a:r>
                  <a:rPr lang="en-US" altLang="ko-KR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(round)</a:t>
                </a:r>
                <a:r>
                  <a:rPr lang="ko-KR" alt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를 반복할수록 </a:t>
                </a:r>
                <a:r>
                  <a:rPr lang="en-US" altLang="ko-KR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ko-KR" alt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쿼리를 호출할 때마다</a:t>
                </a:r>
                <a:r>
                  <a:rPr lang="en-US" altLang="ko-KR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ko-KR" altLang="en-US" sz="1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레이블링이</a:t>
                </a:r>
                <a:r>
                  <a:rPr lang="ko-KR" alt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있는 </a:t>
                </a:r>
                <a:r>
                  <a:rPr lang="ko-KR" altLang="en-US" sz="1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데이터셋</a:t>
                </a:r>
                <a:r>
                  <a:rPr lang="ko-KR" alt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ko-KR" alt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의 크기가 커집니다</a:t>
                </a:r>
                <a:r>
                  <a:rPr lang="en-US" altLang="ko-KR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일반적으로</a:t>
                </a:r>
                <a:r>
                  <a:rPr lang="ko-KR" alt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ko-KR" altLang="en-US" sz="1400" dirty="0"/>
                  <a:t>④</a:t>
                </a:r>
                <a:r>
                  <a:rPr lang="ko-KR" alt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번의 과정에서 변경된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ko-KR" alt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을 이용하여 모델 가중치를 </a:t>
                </a:r>
                <a:r>
                  <a:rPr lang="ko-KR" altLang="en-US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처음부터 다시 학</a:t>
                </a:r>
                <a:r>
                  <a:rPr lang="ko-KR" alt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습합니다</a:t>
                </a:r>
                <a:r>
                  <a:rPr lang="en-US" altLang="ko-KR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6" name="직사각형 1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05" y="661569"/>
                <a:ext cx="8009520" cy="1384995"/>
              </a:xfrm>
              <a:prstGeom prst="rect">
                <a:avLst/>
              </a:prstGeom>
              <a:blipFill>
                <a:blip r:embed="rId3"/>
                <a:stretch>
                  <a:fillRect l="-228" b="-8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원통 15"/>
          <p:cNvSpPr/>
          <p:nvPr/>
        </p:nvSpPr>
        <p:spPr>
          <a:xfrm>
            <a:off x="538589" y="4287942"/>
            <a:ext cx="1445623" cy="1654214"/>
          </a:xfrm>
          <a:prstGeom prst="can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66742" y="4798494"/>
                <a:ext cx="158931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Unlabeled</a:t>
                </a:r>
                <a:br>
                  <a:rPr lang="en-US" altLang="ko-K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ko-K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Dataset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sub>
                    </m:sSub>
                  </m:oMath>
                </a14:m>
                <a:endParaRPr lang="ko-KR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42" y="4798494"/>
                <a:ext cx="1589315" cy="646331"/>
              </a:xfrm>
              <a:prstGeom prst="rect">
                <a:avLst/>
              </a:prstGeom>
              <a:blipFill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277609" y="3619521"/>
            <a:ext cx="2233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레이블이 없는 많은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양의 이미지들이 존재</a:t>
            </a:r>
            <a:endParaRPr lang="ko-KR" altLang="en-US" sz="1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l="10706" t="3780" r="5835" b="5669"/>
          <a:stretch/>
        </p:blipFill>
        <p:spPr>
          <a:xfrm>
            <a:off x="5150519" y="3244956"/>
            <a:ext cx="577474" cy="612689"/>
          </a:xfrm>
          <a:prstGeom prst="rect">
            <a:avLst/>
          </a:prstGeom>
        </p:spPr>
      </p:pic>
      <p:sp>
        <p:nvSpPr>
          <p:cNvPr id="21" name="원통 20"/>
          <p:cNvSpPr/>
          <p:nvPr/>
        </p:nvSpPr>
        <p:spPr>
          <a:xfrm>
            <a:off x="7554686" y="3078792"/>
            <a:ext cx="897618" cy="958015"/>
          </a:xfrm>
          <a:prstGeom prst="can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580225" y="3407365"/>
                <a:ext cx="87207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labeled</a:t>
                </a:r>
                <a:br>
                  <a:rPr lang="en-US" altLang="ko-KR" sz="11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ko-KR" sz="11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Dataset </a:t>
                </a:r>
                <a14:m>
                  <m:oMath xmlns:m="http://schemas.openxmlformats.org/officeDocument/2006/math">
                    <m:r>
                      <a:rPr lang="en-US" altLang="ko-KR" sz="11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ko-KR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0225" y="3407365"/>
                <a:ext cx="872079" cy="430887"/>
              </a:xfrm>
              <a:prstGeom prst="rect">
                <a:avLst/>
              </a:prstGeom>
              <a:blipFill>
                <a:blip r:embed="rId6"/>
                <a:stretch>
                  <a:fillRect b="-98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화살표 연결선 9"/>
          <p:cNvCxnSpPr>
            <a:stCxn id="16" idx="4"/>
            <a:endCxn id="19" idx="1"/>
          </p:cNvCxnSpPr>
          <p:nvPr/>
        </p:nvCxnSpPr>
        <p:spPr>
          <a:xfrm>
            <a:off x="1984212" y="5115049"/>
            <a:ext cx="501546" cy="225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8" idx="3"/>
            <a:endCxn id="21" idx="2"/>
          </p:cNvCxnSpPr>
          <p:nvPr/>
        </p:nvCxnSpPr>
        <p:spPr>
          <a:xfrm>
            <a:off x="5727993" y="3551301"/>
            <a:ext cx="1826693" cy="649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053197" y="2831701"/>
            <a:ext cx="791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Oracle</a:t>
            </a:r>
            <a:endParaRPr lang="ko-KR" altLang="en-US" sz="1400" dirty="0"/>
          </a:p>
        </p:txBody>
      </p:sp>
      <p:cxnSp>
        <p:nvCxnSpPr>
          <p:cNvPr id="39" name="직선 화살표 연결선 38"/>
          <p:cNvCxnSpPr>
            <a:stCxn id="19" idx="0"/>
            <a:endCxn id="12" idx="2"/>
          </p:cNvCxnSpPr>
          <p:nvPr/>
        </p:nvCxnSpPr>
        <p:spPr>
          <a:xfrm flipV="1">
            <a:off x="3523620" y="3869598"/>
            <a:ext cx="0" cy="1055506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486348" y="3189505"/>
            <a:ext cx="2233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③</a:t>
            </a:r>
            <a:r>
              <a:rPr lang="ko-KR" altLang="en-US" sz="1400" dirty="0" smtClean="0"/>
              <a:t>레이블 데이터 추가</a:t>
            </a:r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2485758" y="4925104"/>
            <a:ext cx="2075724" cy="3844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Selection Algorithm</a:t>
            </a:r>
            <a:endParaRPr lang="ko-KR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/>
              <p:cNvSpPr/>
              <p:nvPr/>
            </p:nvSpPr>
            <p:spPr>
              <a:xfrm>
                <a:off x="5651761" y="4794984"/>
                <a:ext cx="1902925" cy="6585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Machine Learning Model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직사각형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1761" y="4794984"/>
                <a:ext cx="1902925" cy="6585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/>
          <p:cNvCxnSpPr>
            <a:stCxn id="24" idx="1"/>
            <a:endCxn id="19" idx="3"/>
          </p:cNvCxnSpPr>
          <p:nvPr/>
        </p:nvCxnSpPr>
        <p:spPr>
          <a:xfrm flipH="1" flipV="1">
            <a:off x="4561482" y="5117307"/>
            <a:ext cx="1090279" cy="693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2788362" y="3246001"/>
            <a:ext cx="1470516" cy="6235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Queried Images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/>
          <p:cNvCxnSpPr>
            <a:stCxn id="12" idx="3"/>
            <a:endCxn id="8" idx="1"/>
          </p:cNvCxnSpPr>
          <p:nvPr/>
        </p:nvCxnSpPr>
        <p:spPr>
          <a:xfrm flipV="1">
            <a:off x="4258878" y="3551301"/>
            <a:ext cx="891641" cy="649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21" idx="3"/>
            <a:endCxn id="24" idx="3"/>
          </p:cNvCxnSpPr>
          <p:nvPr/>
        </p:nvCxnSpPr>
        <p:spPr>
          <a:xfrm rot="5400000">
            <a:off x="7235375" y="4356119"/>
            <a:ext cx="1087433" cy="448809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486653" y="4026332"/>
            <a:ext cx="2612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②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정해진 알고리즘에 따라서 레이블을 붙일 이미지 선택</a:t>
            </a:r>
            <a:endParaRPr lang="en-US" altLang="ko-KR" sz="1400" dirty="0" smtClean="0"/>
          </a:p>
        </p:txBody>
      </p:sp>
      <p:sp>
        <p:nvSpPr>
          <p:cNvPr id="46" name="TextBox 45"/>
          <p:cNvSpPr txBox="1"/>
          <p:nvPr/>
        </p:nvSpPr>
        <p:spPr>
          <a:xfrm>
            <a:off x="6709923" y="5509876"/>
            <a:ext cx="2612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④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모델을 처음부터 학습</a:t>
            </a:r>
            <a:endParaRPr lang="en-US" altLang="ko-KR" sz="1400" dirty="0" smtClean="0"/>
          </a:p>
        </p:txBody>
      </p:sp>
      <p:sp>
        <p:nvSpPr>
          <p:cNvPr id="48" name="직사각형 47"/>
          <p:cNvSpPr/>
          <p:nvPr/>
        </p:nvSpPr>
        <p:spPr>
          <a:xfrm>
            <a:off x="7759336" y="28081"/>
            <a:ext cx="1313167" cy="444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내부 회의용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255471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알고리즘 실험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00843" y="490859"/>
            <a:ext cx="7714214" cy="2077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Times New Roman" panose="02020603050405020304" pitchFamily="18" charset="0"/>
                <a:ea typeface="현대하모니 M" panose="02020603020101020101" pitchFamily="18" charset="-127"/>
                <a:cs typeface="Times New Roman" panose="02020603050405020304" pitchFamily="18" charset="0"/>
              </a:rPr>
              <a:t>Heuristic </a:t>
            </a:r>
            <a:r>
              <a:rPr lang="en-US" altLang="ko-KR" sz="1200" b="1" dirty="0" smtClean="0">
                <a:latin typeface="Times New Roman" panose="02020603050405020304" pitchFamily="18" charset="0"/>
                <a:ea typeface="현대하모니 M" panose="02020603020101020101" pitchFamily="18" charset="-127"/>
                <a:cs typeface="Times New Roman" panose="02020603050405020304" pitchFamily="18" charset="0"/>
              </a:rPr>
              <a:t>approach: </a:t>
            </a:r>
            <a:r>
              <a:rPr lang="en-US" altLang="ko-KR" sz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현대하모니 M" panose="02020603020101020101" pitchFamily="18" charset="-127"/>
                <a:cs typeface="Times New Roman" panose="02020603050405020304" pitchFamily="18" charset="0"/>
              </a:rPr>
              <a:t>Highest </a:t>
            </a:r>
            <a:r>
              <a:rPr lang="en-US" altLang="ko-KR" sz="1200" dirty="0">
                <a:solidFill>
                  <a:srgbClr val="FF0000"/>
                </a:solidFill>
                <a:latin typeface="Times New Roman" panose="02020603050405020304" pitchFamily="18" charset="0"/>
                <a:ea typeface="현대하모니 M" panose="02020603020101020101" pitchFamily="18" charset="-127"/>
                <a:cs typeface="Times New Roman" panose="02020603050405020304" pitchFamily="18" charset="0"/>
              </a:rPr>
              <a:t>entropy</a:t>
            </a:r>
            <a:r>
              <a:rPr lang="en-US" altLang="ko-KR" sz="1200" dirty="0">
                <a:latin typeface="Times New Roman" panose="02020603050405020304" pitchFamily="18" charset="0"/>
                <a:ea typeface="현대하모니 M" panose="02020603020101020101" pitchFamily="18" charset="-127"/>
                <a:cs typeface="Times New Roman" panose="02020603050405020304" pitchFamily="18" charset="0"/>
              </a:rPr>
              <a:t> [Joshi et al., CVPR’09]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Times New Roman" panose="02020603050405020304" pitchFamily="18" charset="0"/>
                <a:ea typeface="현대하모니 M" panose="02020603020101020101" pitchFamily="18" charset="-127"/>
                <a:cs typeface="Times New Roman" panose="02020603050405020304" pitchFamily="18" charset="0"/>
              </a:rPr>
              <a:t>Ensemble </a:t>
            </a:r>
            <a:r>
              <a:rPr lang="en-US" altLang="ko-KR" sz="1200" b="1" dirty="0">
                <a:latin typeface="Times New Roman" panose="02020603050405020304" pitchFamily="18" charset="0"/>
                <a:ea typeface="현대하모니 M" panose="02020603020101020101" pitchFamily="18" charset="-127"/>
                <a:cs typeface="Times New Roman" panose="02020603050405020304" pitchFamily="18" charset="0"/>
              </a:rPr>
              <a:t>approach </a:t>
            </a:r>
            <a:r>
              <a:rPr lang="en-US" altLang="ko-KR" sz="1200" b="1" dirty="0" smtClean="0">
                <a:latin typeface="Times New Roman" panose="02020603050405020304" pitchFamily="18" charset="0"/>
                <a:ea typeface="현대하모니 M" panose="02020603020101020101" pitchFamily="18" charset="-127"/>
                <a:cs typeface="Times New Roman" panose="02020603050405020304" pitchFamily="18" charset="0"/>
              </a:rPr>
              <a:t>: </a:t>
            </a:r>
            <a:r>
              <a:rPr lang="en-US" altLang="ko-KR" sz="1200" dirty="0" smtClean="0">
                <a:latin typeface="Times New Roman" panose="02020603050405020304" pitchFamily="18" charset="0"/>
                <a:ea typeface="현대하모니 M" panose="02020603020101020101" pitchFamily="18" charset="-127"/>
                <a:cs typeface="Times New Roman" panose="02020603050405020304" pitchFamily="18" charset="0"/>
              </a:rPr>
              <a:t>multi </a:t>
            </a:r>
            <a:r>
              <a:rPr lang="en-US" altLang="ko-KR" sz="1200" dirty="0">
                <a:latin typeface="Times New Roman" panose="02020603050405020304" pitchFamily="18" charset="0"/>
                <a:ea typeface="현대하모니 M" panose="02020603020101020101" pitchFamily="18" charset="-127"/>
                <a:cs typeface="Times New Roman" panose="02020603050405020304" pitchFamily="18" charset="0"/>
              </a:rPr>
              <a:t>network- </a:t>
            </a:r>
            <a:r>
              <a:rPr lang="en-US" altLang="ko-KR" sz="1200" dirty="0" err="1">
                <a:latin typeface="Times New Roman" panose="02020603050405020304" pitchFamily="18" charset="0"/>
                <a:ea typeface="현대하모니 M" panose="02020603020101020101" pitchFamily="18" charset="-127"/>
                <a:cs typeface="Times New Roman" panose="02020603050405020304" pitchFamily="18" charset="0"/>
              </a:rPr>
              <a:t>cal</a:t>
            </a:r>
            <a:r>
              <a:rPr lang="en-US" altLang="ko-KR" sz="1200" dirty="0">
                <a:latin typeface="Times New Roman" panose="02020603050405020304" pitchFamily="18" charset="0"/>
                <a:ea typeface="현대하모니 M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1200" dirty="0" smtClean="0">
                <a:latin typeface="Times New Roman" panose="02020603050405020304" pitchFamily="18" charset="0"/>
                <a:ea typeface="현대하모니 M" panose="02020603020101020101" pitchFamily="18" charset="-127"/>
                <a:cs typeface="Times New Roman" panose="02020603050405020304" pitchFamily="18" charset="0"/>
              </a:rPr>
              <a:t>variation</a:t>
            </a:r>
            <a:endParaRPr lang="en-US" altLang="ko-KR" sz="1200" dirty="0">
              <a:latin typeface="Times New Roman" panose="02020603050405020304" pitchFamily="18" charset="0"/>
              <a:ea typeface="현대하모니 M" panose="02020603020101020101" pitchFamily="18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Times New Roman" panose="02020603050405020304" pitchFamily="18" charset="0"/>
                <a:ea typeface="현대하모니 M" panose="02020603020101020101" pitchFamily="18" charset="-127"/>
                <a:cs typeface="Times New Roman" panose="02020603050405020304" pitchFamily="18" charset="0"/>
              </a:rPr>
              <a:t>Bayesian approach: </a:t>
            </a:r>
            <a:r>
              <a:rPr lang="en-US" altLang="ko-KR" sz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현대하모니 M" panose="02020603020101020101" pitchFamily="18" charset="-127"/>
                <a:cs typeface="Times New Roman" panose="02020603050405020304" pitchFamily="18" charset="0"/>
              </a:rPr>
              <a:t>Bayesian </a:t>
            </a:r>
            <a:r>
              <a:rPr lang="en-US" altLang="ko-KR" sz="1200" dirty="0">
                <a:solidFill>
                  <a:srgbClr val="FF0000"/>
                </a:solidFill>
                <a:latin typeface="Times New Roman" panose="02020603050405020304" pitchFamily="18" charset="0"/>
                <a:ea typeface="현대하모니 M" panose="02020603020101020101" pitchFamily="18" charset="-127"/>
                <a:cs typeface="Times New Roman" panose="02020603050405020304" pitchFamily="18" charset="0"/>
              </a:rPr>
              <a:t>inference by dropouts </a:t>
            </a:r>
            <a:r>
              <a:rPr lang="en-US" altLang="ko-KR" sz="1200" dirty="0">
                <a:latin typeface="Times New Roman" panose="02020603050405020304" pitchFamily="18" charset="0"/>
                <a:ea typeface="현대하모니 M" panose="02020603020101020101" pitchFamily="18" charset="-127"/>
                <a:cs typeface="Times New Roman" panose="02020603050405020304" pitchFamily="18" charset="0"/>
              </a:rPr>
              <a:t>[Gal &amp; </a:t>
            </a:r>
            <a:r>
              <a:rPr lang="en-US" altLang="ko-KR" sz="1200" dirty="0" err="1">
                <a:latin typeface="Times New Roman" panose="02020603050405020304" pitchFamily="18" charset="0"/>
                <a:ea typeface="현대하모니 M" panose="02020603020101020101" pitchFamily="18" charset="-127"/>
                <a:cs typeface="Times New Roman" panose="02020603050405020304" pitchFamily="18" charset="0"/>
              </a:rPr>
              <a:t>Ghahramani</a:t>
            </a:r>
            <a:r>
              <a:rPr lang="en-US" altLang="ko-KR" sz="1200" dirty="0">
                <a:latin typeface="Times New Roman" panose="02020603050405020304" pitchFamily="18" charset="0"/>
                <a:ea typeface="현대하모니 M" panose="02020603020101020101" pitchFamily="18" charset="-127"/>
                <a:cs typeface="Times New Roman" panose="02020603050405020304" pitchFamily="18" charset="0"/>
              </a:rPr>
              <a:t> ICML’17] (</a:t>
            </a:r>
            <a:r>
              <a:rPr lang="en-US" altLang="ko-KR" sz="1200" dirty="0">
                <a:solidFill>
                  <a:srgbClr val="FF0000"/>
                </a:solidFill>
                <a:latin typeface="Times New Roman" panose="02020603050405020304" pitchFamily="18" charset="0"/>
                <a:ea typeface="현대하모니 M" panose="02020603020101020101" pitchFamily="18" charset="-127"/>
                <a:cs typeface="Times New Roman" panose="02020603050405020304" pitchFamily="18" charset="0"/>
              </a:rPr>
              <a:t>one network</a:t>
            </a:r>
            <a:r>
              <a:rPr lang="en-US" altLang="ko-KR" sz="1200" dirty="0">
                <a:latin typeface="Times New Roman" panose="02020603050405020304" pitchFamily="18" charset="0"/>
                <a:ea typeface="현대하모니 M" panose="02020603020101020101" pitchFamily="18" charset="-127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Times New Roman" panose="02020603050405020304" pitchFamily="18" charset="0"/>
                <a:ea typeface="현대하모니 M" panose="02020603020101020101" pitchFamily="18" charset="-127"/>
                <a:cs typeface="Times New Roman" panose="02020603050405020304" pitchFamily="18" charset="0"/>
              </a:rPr>
              <a:t>Distribution approach : (</a:t>
            </a:r>
            <a:r>
              <a:rPr lang="en-US" altLang="ko-KR" sz="1200" b="1" dirty="0" err="1" smtClean="0">
                <a:latin typeface="Times New Roman" panose="02020603050405020304" pitchFamily="18" charset="0"/>
                <a:ea typeface="현대하모니 M" panose="02020603020101020101" pitchFamily="18" charset="-127"/>
                <a:cs typeface="Times New Roman" panose="02020603050405020304" pitchFamily="18" charset="0"/>
              </a:rPr>
              <a:t>coreset</a:t>
            </a:r>
            <a:r>
              <a:rPr lang="en-US" altLang="ko-KR" sz="1200" b="1" dirty="0" smtClean="0">
                <a:latin typeface="Times New Roman" panose="02020603050405020304" pitchFamily="18" charset="0"/>
                <a:ea typeface="현대하모니 M" panose="02020603020101020101" pitchFamily="18" charset="-127"/>
                <a:cs typeface="Times New Roman" panose="02020603050405020304" pitchFamily="18" charset="0"/>
              </a:rPr>
              <a:t>) </a:t>
            </a:r>
            <a:r>
              <a:rPr lang="en-US" altLang="ko-KR" sz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현대하모니 M" panose="02020603020101020101" pitchFamily="18" charset="-127"/>
                <a:cs typeface="Times New Roman" panose="02020603050405020304" pitchFamily="18" charset="0"/>
              </a:rPr>
              <a:t>Diversity </a:t>
            </a:r>
            <a:r>
              <a:rPr lang="en-US" altLang="ko-KR" sz="1200" dirty="0">
                <a:solidFill>
                  <a:srgbClr val="FF0000"/>
                </a:solidFill>
                <a:latin typeface="Times New Roman" panose="02020603050405020304" pitchFamily="18" charset="0"/>
                <a:ea typeface="현대하모니 M" panose="02020603020101020101" pitchFamily="18" charset="-127"/>
                <a:cs typeface="Times New Roman" panose="02020603050405020304" pitchFamily="18" charset="0"/>
              </a:rPr>
              <a:t>based </a:t>
            </a:r>
            <a:r>
              <a:rPr lang="en-US" altLang="ko-KR" sz="1200" dirty="0">
                <a:latin typeface="Times New Roman" panose="02020603050405020304" pitchFamily="18" charset="0"/>
                <a:ea typeface="현대하모니 M" panose="02020603020101020101" pitchFamily="18" charset="-127"/>
                <a:cs typeface="Times New Roman" panose="02020603050405020304" pitchFamily="18" charset="0"/>
              </a:rPr>
              <a:t>[</a:t>
            </a:r>
            <a:r>
              <a:rPr lang="en-US" altLang="ko-KR" sz="1200" dirty="0" err="1">
                <a:latin typeface="Times New Roman" panose="02020603050405020304" pitchFamily="18" charset="0"/>
                <a:ea typeface="현대하모니 M" panose="02020603020101020101" pitchFamily="18" charset="-127"/>
                <a:cs typeface="Times New Roman" panose="02020603050405020304" pitchFamily="18" charset="0"/>
              </a:rPr>
              <a:t>Sener</a:t>
            </a:r>
            <a:r>
              <a:rPr lang="en-US" altLang="ko-KR" sz="1200" dirty="0">
                <a:latin typeface="Times New Roman" panose="02020603050405020304" pitchFamily="18" charset="0"/>
                <a:ea typeface="현대하모니 M" panose="02020603020101020101" pitchFamily="18" charset="-127"/>
                <a:cs typeface="Times New Roman" panose="02020603050405020304" pitchFamily="18" charset="0"/>
              </a:rPr>
              <a:t> &amp; </a:t>
            </a:r>
            <a:r>
              <a:rPr lang="en-US" altLang="ko-KR" sz="1200" dirty="0" err="1">
                <a:latin typeface="Times New Roman" panose="02020603050405020304" pitchFamily="18" charset="0"/>
                <a:ea typeface="현대하모니 M" panose="02020603020101020101" pitchFamily="18" charset="-127"/>
                <a:cs typeface="Times New Roman" panose="02020603050405020304" pitchFamily="18" charset="0"/>
              </a:rPr>
              <a:t>Savarese</a:t>
            </a:r>
            <a:r>
              <a:rPr lang="en-US" altLang="ko-KR" sz="1200" dirty="0">
                <a:latin typeface="Times New Roman" panose="02020603050405020304" pitchFamily="18" charset="0"/>
                <a:ea typeface="현대하모니 M" panose="02020603020101020101" pitchFamily="18" charset="-127"/>
                <a:cs typeface="Times New Roman" panose="02020603050405020304" pitchFamily="18" charset="0"/>
              </a:rPr>
              <a:t>, ICLR’18</a:t>
            </a:r>
            <a:r>
              <a:rPr lang="en-US" altLang="ko-KR" sz="1200" dirty="0" smtClean="0">
                <a:latin typeface="Times New Roman" panose="02020603050405020304" pitchFamily="18" charset="0"/>
                <a:ea typeface="현대하모니 M" panose="02020603020101020101" pitchFamily="18" charset="-127"/>
                <a:cs typeface="Times New Roman" panose="02020603050405020304" pitchFamily="18" charset="0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Times New Roman" panose="02020603050405020304" pitchFamily="18" charset="0"/>
              <a:ea typeface="현대하모니 M" panose="02020603020101020101" pitchFamily="18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Times New Roman" panose="02020603050405020304" pitchFamily="18" charset="0"/>
              <a:ea typeface="현대하모니 M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759336" y="28081"/>
            <a:ext cx="1313167" cy="444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내부 회의용</a:t>
            </a:r>
            <a:endParaRPr lang="ko-KR" altLang="en-US" sz="1600" b="1" dirty="0"/>
          </a:p>
        </p:txBody>
      </p:sp>
      <p:sp>
        <p:nvSpPr>
          <p:cNvPr id="29" name="직사각형 28"/>
          <p:cNvSpPr/>
          <p:nvPr/>
        </p:nvSpPr>
        <p:spPr>
          <a:xfrm>
            <a:off x="290529" y="2228736"/>
            <a:ext cx="771421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But . [How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avoid harmful data]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기존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연구 대부분은 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모델이 어려워 하는 데이터를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뽑는데 집중함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하지만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데이터 풀에서 어려워 하는 데이터가 곧 학습에 좋은 영향을 미치는 데이터라고 </a:t>
            </a:r>
            <a:r>
              <a:rPr lang="ko-KR" alt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볼수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있는가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26" name="이등변 삼각형 25"/>
          <p:cNvSpPr/>
          <p:nvPr/>
        </p:nvSpPr>
        <p:spPr>
          <a:xfrm>
            <a:off x="617255" y="4236555"/>
            <a:ext cx="141445" cy="134129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687978" y="3966754"/>
            <a:ext cx="1611086" cy="1611086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2168435" y="3643945"/>
            <a:ext cx="1611086" cy="1611086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902824" y="4968240"/>
            <a:ext cx="1611086" cy="1611086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>
            <a:off x="546532" y="4945877"/>
            <a:ext cx="141445" cy="134129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이등변 삼각형 34"/>
          <p:cNvSpPr/>
          <p:nvPr/>
        </p:nvSpPr>
        <p:spPr>
          <a:xfrm>
            <a:off x="842624" y="4772297"/>
            <a:ext cx="141445" cy="134129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>
            <a:off x="1764680" y="5766520"/>
            <a:ext cx="141445" cy="134129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>
            <a:off x="3220725" y="5120902"/>
            <a:ext cx="141445" cy="134129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/>
          <p:cNvSpPr/>
          <p:nvPr/>
        </p:nvSpPr>
        <p:spPr>
          <a:xfrm>
            <a:off x="3581331" y="6039656"/>
            <a:ext cx="141445" cy="134129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이등변 삼각형 38"/>
          <p:cNvSpPr/>
          <p:nvPr/>
        </p:nvSpPr>
        <p:spPr>
          <a:xfrm>
            <a:off x="2336005" y="3756177"/>
            <a:ext cx="141445" cy="134129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>
            <a:off x="3563000" y="4553011"/>
            <a:ext cx="141445" cy="134129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310024" y="4370684"/>
            <a:ext cx="153543" cy="1395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274662" y="4930141"/>
            <a:ext cx="153543" cy="1395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708486" y="4699776"/>
            <a:ext cx="153543" cy="1395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2752943" y="4219896"/>
            <a:ext cx="153543" cy="1395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2919023" y="4629983"/>
            <a:ext cx="153543" cy="1395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3137904" y="3996828"/>
            <a:ext cx="153543" cy="1395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2299064" y="5607934"/>
            <a:ext cx="153543" cy="1395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2885749" y="5489618"/>
            <a:ext cx="153543" cy="1395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2631595" y="6017065"/>
            <a:ext cx="153543" cy="1395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이등변 삼각형 49"/>
          <p:cNvSpPr/>
          <p:nvPr/>
        </p:nvSpPr>
        <p:spPr>
          <a:xfrm>
            <a:off x="3962029" y="6390520"/>
            <a:ext cx="141445" cy="134129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3948371" y="6108490"/>
            <a:ext cx="153543" cy="1395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032751" y="6319084"/>
            <a:ext cx="1928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:harmful data</a:t>
            </a:r>
            <a:endParaRPr lang="ko-KR" altLang="en-US" sz="1200" dirty="0"/>
          </a:p>
        </p:txBody>
      </p:sp>
      <p:sp>
        <p:nvSpPr>
          <p:cNvPr id="53" name="TextBox 52"/>
          <p:cNvSpPr txBox="1"/>
          <p:nvPr/>
        </p:nvSpPr>
        <p:spPr>
          <a:xfrm>
            <a:off x="4032751" y="6039656"/>
            <a:ext cx="1928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:useful data</a:t>
            </a:r>
            <a:endParaRPr lang="ko-KR" altLang="en-US" sz="1200" dirty="0"/>
          </a:p>
        </p:txBody>
      </p:sp>
      <p:sp>
        <p:nvSpPr>
          <p:cNvPr id="41" name="오른쪽 화살표 40"/>
          <p:cNvSpPr/>
          <p:nvPr/>
        </p:nvSpPr>
        <p:spPr>
          <a:xfrm>
            <a:off x="4953433" y="3643945"/>
            <a:ext cx="471646" cy="2393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5398121" y="3535726"/>
            <a:ext cx="37751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기존에 데이터 유용성을 확인하고 데이터를 뽑는 연구는 대부분 </a:t>
            </a:r>
            <a:r>
              <a:rPr lang="en-US" altLang="ko-KR" sz="1400" b="1" dirty="0" smtClean="0"/>
              <a:t>training </a:t>
            </a:r>
            <a:r>
              <a:rPr lang="ko-KR" altLang="en-US" sz="1400" b="1" dirty="0" smtClean="0"/>
              <a:t>과정에서 발생하는 </a:t>
            </a:r>
            <a:r>
              <a:rPr lang="en-US" altLang="ko-KR" sz="1400" b="1" dirty="0" smtClean="0"/>
              <a:t>loss</a:t>
            </a:r>
            <a:r>
              <a:rPr lang="ko-KR" altLang="en-US" sz="1400" b="1" dirty="0" smtClean="0"/>
              <a:t>값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예측 정보를 </a:t>
            </a:r>
            <a:r>
              <a:rPr lang="ko-KR" altLang="en-US" sz="1400" dirty="0" smtClean="0"/>
              <a:t>활용</a:t>
            </a: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하지만</a:t>
            </a:r>
            <a:r>
              <a:rPr lang="en-US" altLang="ko-KR" sz="1400" dirty="0" smtClean="0"/>
              <a:t>, AL </a:t>
            </a:r>
            <a:r>
              <a:rPr lang="ko-KR" altLang="en-US" sz="1400" dirty="0" smtClean="0"/>
              <a:t>에서는 </a:t>
            </a:r>
            <a:r>
              <a:rPr lang="en-US" altLang="ko-KR" sz="1400" dirty="0" smtClean="0"/>
              <a:t>training </a:t>
            </a:r>
            <a:r>
              <a:rPr lang="ko-KR" altLang="en-US" sz="1400" dirty="0" smtClean="0"/>
              <a:t>과정에 </a:t>
            </a:r>
            <a:r>
              <a:rPr lang="en-US" altLang="ko-KR" sz="1400" dirty="0" smtClean="0"/>
              <a:t>Unlabeled pool</a:t>
            </a:r>
            <a:r>
              <a:rPr lang="ko-KR" altLang="en-US" sz="1400" dirty="0" smtClean="0"/>
              <a:t>의 데이터가 </a:t>
            </a:r>
            <a:r>
              <a:rPr lang="ko-KR" altLang="en-US" sz="1400" dirty="0" err="1" smtClean="0"/>
              <a:t>포함될수</a:t>
            </a:r>
            <a:r>
              <a:rPr lang="ko-KR" altLang="en-US" sz="1400" dirty="0" smtClean="0"/>
              <a:t> 없음</a:t>
            </a: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레이블 정보 없음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학습에 </a:t>
            </a:r>
            <a:r>
              <a:rPr lang="ko-KR" altLang="en-US" sz="1400" dirty="0" err="1" smtClean="0"/>
              <a:t>활용될수</a:t>
            </a:r>
            <a:r>
              <a:rPr lang="ko-KR" altLang="en-US" sz="1400" dirty="0" smtClean="0"/>
              <a:t> 없음</a:t>
            </a: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280215" y="3551475"/>
            <a:ext cx="4979762" cy="3167187"/>
          </a:xfrm>
          <a:prstGeom prst="roundRect">
            <a:avLst>
              <a:gd name="adj" fmla="val 608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0" y="5856573"/>
            <a:ext cx="901629" cy="100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46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알고리즘 실험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57301" y="513144"/>
            <a:ext cx="7714214" cy="2816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avoid harmful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Patch </a:t>
            </a:r>
            <a:r>
              <a:rPr lang="ko-KR" alt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분류기에서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가장 성능이 좋았던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lossDiff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Densenet201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모델에 학습된 데이터와 제거된 데이터 비교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학습용 데이터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]: 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일부 노이즈가 확인됨</a:t>
            </a:r>
            <a:endParaRPr lang="en-US" altLang="ko-KR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제거된 데이터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]: 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일부 노이즈가 확인되었으나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학습에 지장을 주는 이유를 알기 어려운 데이터가 다수</a:t>
            </a:r>
            <a:endParaRPr lang="en-US" altLang="ko-KR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**’</a:t>
            </a:r>
            <a:r>
              <a:rPr lang="ko-KR" alt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사람의 눈</a:t>
            </a:r>
            <a:r>
              <a:rPr lang="en-US" altLang="ko-KR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으로 실제 모델 학습에 </a:t>
            </a:r>
            <a:r>
              <a:rPr lang="ko-KR" alt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도움이 되는 데이터를 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고르는 것은 </a:t>
            </a:r>
            <a:r>
              <a:rPr lang="ko-KR" alt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어려움이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있을 수 있다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하지만 </a:t>
            </a:r>
            <a:r>
              <a:rPr lang="en-US" altLang="ko-KR" sz="1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LossDiff</a:t>
            </a:r>
            <a:r>
              <a:rPr lang="ko-KR" alt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는 사후 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레이블링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이후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코스트가 발생된 이후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처리 </a:t>
            </a:r>
            <a:r>
              <a:rPr lang="ko-KR" alt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방식임으로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ko-KR" alt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에 적용이 어려움</a:t>
            </a:r>
            <a:endParaRPr lang="en-US" altLang="ko-KR" sz="1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134" y="3159651"/>
            <a:ext cx="1514054" cy="1514054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550" y="3159651"/>
            <a:ext cx="1514054" cy="1514054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134" y="4796862"/>
            <a:ext cx="1514054" cy="1514054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550" y="4796862"/>
            <a:ext cx="1514054" cy="1514054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718" y="4796862"/>
            <a:ext cx="1514054" cy="1514054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718" y="3159651"/>
            <a:ext cx="1514054" cy="1514054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06" y="3159651"/>
            <a:ext cx="1514054" cy="1514054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06" y="4775091"/>
            <a:ext cx="1514054" cy="1514054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578" y="3159651"/>
            <a:ext cx="1514054" cy="1514054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578" y="4775091"/>
            <a:ext cx="1514054" cy="1514054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cxnSp>
        <p:nvCxnSpPr>
          <p:cNvPr id="17" name="직선 연결선 16"/>
          <p:cNvCxnSpPr>
            <a:stCxn id="19" idx="2"/>
          </p:cNvCxnSpPr>
          <p:nvPr/>
        </p:nvCxnSpPr>
        <p:spPr>
          <a:xfrm>
            <a:off x="3710758" y="3046350"/>
            <a:ext cx="0" cy="3055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38789" y="6409903"/>
            <a:ext cx="2821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/>
              <a:t>학습용 데이터 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LossDiff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149938" y="6409903"/>
            <a:ext cx="2821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/>
              <a:t>제거된 데이터 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LossDiff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19" name="직사각형 18"/>
          <p:cNvSpPr/>
          <p:nvPr/>
        </p:nvSpPr>
        <p:spPr>
          <a:xfrm>
            <a:off x="3251658" y="2677018"/>
            <a:ext cx="91820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altLang="ko-KR" dirty="0" err="1"/>
              <a:t>LossDiff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7759336" y="28081"/>
            <a:ext cx="1313167" cy="444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내부 회의용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687652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알고리즘 실험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/>
              <p:cNvSpPr/>
              <p:nvPr/>
            </p:nvSpPr>
            <p:spPr>
              <a:xfrm>
                <a:off x="257301" y="513144"/>
                <a:ext cx="7714214" cy="10618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How</a:t>
                </a:r>
                <a:r>
                  <a:rPr lang="ko-KR" alt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avoid harmful data by</a:t>
                </a:r>
                <a:r>
                  <a:rPr lang="ko-KR" altLang="en-US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400" b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LossDiff</a:t>
                </a:r>
                <a:endParaRPr lang="en-US" altLang="ko-KR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:r>
                  <a:rPr lang="en-US" altLang="ko-KR" sz="1400" b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LossDiff</a:t>
                </a:r>
                <a:r>
                  <a:rPr lang="en-US" altLang="ko-KR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 : </a:t>
                </a:r>
                <a:r>
                  <a:rPr lang="en-US" altLang="ko-KR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Training </a:t>
                </a:r>
                <a:r>
                  <a:rPr lang="ko-KR" alt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정보를 기반으로 생성된 </a:t>
                </a:r>
                <a:r>
                  <a:rPr lang="en-US" altLang="ko-KR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‘y==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</a:t>
                </a:r>
                <a:r>
                  <a:rPr lang="ko-KR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ko-KR" alt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데이터 들의 클래스 별 평균 </a:t>
                </a:r>
                <a:r>
                  <a:rPr lang="en-US" altLang="ko-KR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 </a:t>
                </a:r>
                <a:r>
                  <a:rPr lang="ko-KR" alt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값</a:t>
                </a:r>
                <a:endParaRPr lang="en-US" altLang="ko-KR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[Learning Loss</a:t>
                </a:r>
                <a:r>
                  <a:rPr lang="en-US" altLang="ko-KR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 :  </a:t>
                </a:r>
                <a:r>
                  <a:rPr lang="ko-KR" alt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추가 레이어를 통해서 </a:t>
                </a:r>
                <a:r>
                  <a:rPr lang="en-US" altLang="ko-KR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training loss </a:t>
                </a:r>
                <a:r>
                  <a:rPr lang="ko-KR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를 예측하는 </a:t>
                </a:r>
                <a:r>
                  <a:rPr lang="ko-KR" alt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모듈을 생성</a:t>
                </a:r>
                <a:endParaRPr lang="en-US" altLang="ko-KR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01" y="513144"/>
                <a:ext cx="7714214" cy="1061829"/>
              </a:xfrm>
              <a:prstGeom prst="rect">
                <a:avLst/>
              </a:prstGeom>
              <a:blipFill>
                <a:blip r:embed="rId3"/>
                <a:stretch>
                  <a:fillRect l="-237" b="-17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51" y="4158666"/>
            <a:ext cx="3386789" cy="122965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0438" y="4101386"/>
            <a:ext cx="4127665" cy="164886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452210" y="4276460"/>
            <a:ext cx="2499360" cy="105484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72641" y="4177718"/>
            <a:ext cx="3663237" cy="12479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16" idx="3"/>
            <a:endCxn id="13" idx="1"/>
          </p:cNvCxnSpPr>
          <p:nvPr/>
        </p:nvCxnSpPr>
        <p:spPr>
          <a:xfrm>
            <a:off x="4035878" y="4801692"/>
            <a:ext cx="416332" cy="21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337901" y="5985392"/>
            <a:ext cx="74622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Yoo</a:t>
            </a:r>
            <a:r>
              <a:rPr lang="en-US" altLang="ko-KR" sz="10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altLang="ko-KR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Donggeun</a:t>
            </a:r>
            <a:r>
              <a:rPr lang="en-US" altLang="ko-KR" sz="1000" dirty="0">
                <a:solidFill>
                  <a:srgbClr val="222222"/>
                </a:solidFill>
                <a:latin typeface="Arial" panose="020B0604020202020204" pitchFamily="34" charset="0"/>
              </a:rPr>
              <a:t>, and In So </a:t>
            </a:r>
            <a:r>
              <a:rPr lang="en-US" altLang="ko-KR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Kweon</a:t>
            </a:r>
            <a:r>
              <a:rPr lang="en-US" altLang="ko-KR" sz="1000" dirty="0">
                <a:solidFill>
                  <a:srgbClr val="222222"/>
                </a:solidFill>
                <a:latin typeface="Arial" panose="020B0604020202020204" pitchFamily="34" charset="0"/>
              </a:rPr>
              <a:t>. "Learning loss for active learning." </a:t>
            </a:r>
            <a:r>
              <a:rPr lang="en-US" altLang="ko-KR" sz="1000" i="1" dirty="0">
                <a:solidFill>
                  <a:srgbClr val="222222"/>
                </a:solidFill>
                <a:latin typeface="Arial" panose="020B0604020202020204" pitchFamily="34" charset="0"/>
              </a:rPr>
              <a:t>Proceedings of the IEEE/CVF conference on computer vision and pattern recognition</a:t>
            </a:r>
            <a:r>
              <a:rPr lang="en-US" altLang="ko-KR" sz="1000" dirty="0">
                <a:solidFill>
                  <a:srgbClr val="222222"/>
                </a:solidFill>
                <a:latin typeface="Arial" panose="020B0604020202020204" pitchFamily="34" charset="0"/>
              </a:rPr>
              <a:t>. 2019.</a:t>
            </a:r>
            <a:endParaRPr lang="ko-KR" altLang="en-US" sz="1000" dirty="0"/>
          </a:p>
        </p:txBody>
      </p:sp>
      <p:sp>
        <p:nvSpPr>
          <p:cNvPr id="4" name="직사각형 3"/>
          <p:cNvSpPr/>
          <p:nvPr/>
        </p:nvSpPr>
        <p:spPr>
          <a:xfrm>
            <a:off x="372641" y="6322026"/>
            <a:ext cx="739793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222222"/>
                </a:solidFill>
                <a:latin typeface="Arial" panose="020B0604020202020204" pitchFamily="34" charset="0"/>
              </a:rPr>
              <a:t>Ashraf, </a:t>
            </a:r>
            <a:r>
              <a:rPr lang="en-US" altLang="ko-KR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Murtaza</a:t>
            </a:r>
            <a:r>
              <a:rPr lang="en-US" altLang="ko-KR" sz="1100" dirty="0">
                <a:solidFill>
                  <a:srgbClr val="222222"/>
                </a:solidFill>
                <a:latin typeface="Arial" panose="020B0604020202020204" pitchFamily="34" charset="0"/>
              </a:rPr>
              <a:t>, et al. "A loss-based patch label </a:t>
            </a:r>
            <a:r>
              <a:rPr lang="en-US" altLang="ko-KR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denoising</a:t>
            </a:r>
            <a:r>
              <a:rPr lang="en-US" altLang="ko-KR" sz="1100" dirty="0">
                <a:solidFill>
                  <a:srgbClr val="222222"/>
                </a:solidFill>
                <a:latin typeface="Arial" panose="020B0604020202020204" pitchFamily="34" charset="0"/>
              </a:rPr>
              <a:t> method for improving whole-slide image analysis using a convolutional neural network." </a:t>
            </a:r>
            <a:r>
              <a:rPr lang="en-US" altLang="ko-KR" sz="1100" i="1" dirty="0">
                <a:solidFill>
                  <a:srgbClr val="222222"/>
                </a:solidFill>
                <a:latin typeface="Arial" panose="020B0604020202020204" pitchFamily="34" charset="0"/>
              </a:rPr>
              <a:t>Scientific Reports</a:t>
            </a:r>
            <a:r>
              <a:rPr lang="en-US" altLang="ko-KR" sz="1100" dirty="0">
                <a:solidFill>
                  <a:srgbClr val="222222"/>
                </a:solidFill>
                <a:latin typeface="Arial" panose="020B0604020202020204" pitchFamily="34" charset="0"/>
              </a:rPr>
              <a:t> 12.1 (2022): 1-18.</a:t>
            </a:r>
            <a:endParaRPr lang="ko-KR" altLang="en-US" sz="11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/>
          <a:srcRect b="50477"/>
          <a:stretch/>
        </p:blipFill>
        <p:spPr>
          <a:xfrm>
            <a:off x="1968927" y="1812906"/>
            <a:ext cx="4505912" cy="16986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50822" y="3478047"/>
            <a:ext cx="4101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LossDiff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의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filtering process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04259" y="5505948"/>
            <a:ext cx="4101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Learning loss |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759336" y="28081"/>
            <a:ext cx="1313167" cy="444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내부 회의용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768085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알고리즘 실험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70932" y="531589"/>
            <a:ext cx="7714214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avoid harmful data by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LossDiff</a:t>
            </a:r>
            <a:endParaRPr lang="en-US" altLang="ko-KR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목표</a:t>
            </a: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사후가 아닌 </a:t>
            </a: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사전</a:t>
            </a: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에 </a:t>
            </a: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harmful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데이터는 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피하는 동시에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모델이 잘 모르는 데이터를 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선택</a:t>
            </a:r>
            <a:endParaRPr lang="en-US" altLang="ko-KR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1) </a:t>
            </a:r>
            <a:r>
              <a:rPr lang="en-US" altLang="ko-KR" sz="1400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LossDiff</a:t>
            </a:r>
            <a:r>
              <a:rPr lang="ko-KR" altLang="en-US" sz="14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는 </a:t>
            </a:r>
            <a:r>
              <a:rPr lang="en-US" altLang="ko-KR" sz="14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harmful </a:t>
            </a:r>
            <a:r>
              <a:rPr lang="ko-KR" altLang="en-US" sz="14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데이터의 정보</a:t>
            </a:r>
            <a:r>
              <a:rPr lang="en-US" altLang="ko-KR" sz="14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4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기준</a:t>
            </a:r>
            <a:r>
              <a:rPr lang="en-US" altLang="ko-KR" sz="14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ko-KR" altLang="en-US" sz="14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를 생성 </a:t>
            </a: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클래스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loss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의 평균값</a:t>
            </a: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2)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loss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는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loss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값을 예측하여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데이터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에 활용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759336" y="28081"/>
            <a:ext cx="1313167" cy="444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내부 회의용</a:t>
            </a:r>
            <a:endParaRPr lang="ko-KR" altLang="en-US" sz="1600" b="1" dirty="0"/>
          </a:p>
        </p:txBody>
      </p:sp>
      <p:sp>
        <p:nvSpPr>
          <p:cNvPr id="18" name="이등변 삼각형 17"/>
          <p:cNvSpPr/>
          <p:nvPr/>
        </p:nvSpPr>
        <p:spPr>
          <a:xfrm>
            <a:off x="651847" y="2983696"/>
            <a:ext cx="141445" cy="134129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22570" y="2713895"/>
            <a:ext cx="1611086" cy="1611086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203027" y="2391086"/>
            <a:ext cx="1611086" cy="1611086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937416" y="3715381"/>
            <a:ext cx="1611086" cy="1611086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/>
          <p:cNvSpPr/>
          <p:nvPr/>
        </p:nvSpPr>
        <p:spPr>
          <a:xfrm>
            <a:off x="581124" y="3693018"/>
            <a:ext cx="141445" cy="134129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/>
          <p:cNvSpPr/>
          <p:nvPr/>
        </p:nvSpPr>
        <p:spPr>
          <a:xfrm>
            <a:off x="877216" y="3519438"/>
            <a:ext cx="141445" cy="134129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/>
          <p:cNvSpPr/>
          <p:nvPr/>
        </p:nvSpPr>
        <p:spPr>
          <a:xfrm>
            <a:off x="1799272" y="4513661"/>
            <a:ext cx="141445" cy="134129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이등변 삼각형 26"/>
          <p:cNvSpPr/>
          <p:nvPr/>
        </p:nvSpPr>
        <p:spPr>
          <a:xfrm>
            <a:off x="3255317" y="3868043"/>
            <a:ext cx="141445" cy="134129"/>
          </a:xfrm>
          <a:prstGeom prst="triangl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>
            <a:off x="3615923" y="4786797"/>
            <a:ext cx="141445" cy="134129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/>
          <p:cNvSpPr/>
          <p:nvPr/>
        </p:nvSpPr>
        <p:spPr>
          <a:xfrm>
            <a:off x="2370597" y="2503318"/>
            <a:ext cx="141445" cy="134129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이등변 삼각형 29"/>
          <p:cNvSpPr/>
          <p:nvPr/>
        </p:nvSpPr>
        <p:spPr>
          <a:xfrm>
            <a:off x="3597592" y="3300152"/>
            <a:ext cx="141445" cy="134129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344616" y="3117825"/>
            <a:ext cx="153543" cy="1395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309254" y="3677282"/>
            <a:ext cx="153543" cy="1395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743078" y="3446917"/>
            <a:ext cx="153543" cy="1395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2787535" y="2967037"/>
            <a:ext cx="153543" cy="1395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2953615" y="3377124"/>
            <a:ext cx="153543" cy="1395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172496" y="2743969"/>
            <a:ext cx="153543" cy="1395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2333656" y="4355075"/>
            <a:ext cx="153543" cy="1395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2920341" y="4236759"/>
            <a:ext cx="153543" cy="1395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2666187" y="4764206"/>
            <a:ext cx="153543" cy="1395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>
            <a:off x="3996621" y="5137661"/>
            <a:ext cx="141445" cy="134129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3982963" y="4855631"/>
            <a:ext cx="153543" cy="1395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4067343" y="5066225"/>
            <a:ext cx="1928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:harmful data</a:t>
            </a:r>
            <a:endParaRPr lang="ko-KR" alt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4067343" y="4786797"/>
            <a:ext cx="1928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:useful data</a:t>
            </a:r>
            <a:endParaRPr lang="ko-KR" altLang="en-US" sz="1200" dirty="0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314807" y="2298616"/>
            <a:ext cx="4979762" cy="3167187"/>
          </a:xfrm>
          <a:prstGeom prst="roundRect">
            <a:avLst>
              <a:gd name="adj" fmla="val 608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32" y="4603714"/>
            <a:ext cx="901629" cy="1001427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4"/>
          <a:srcRect b="50477"/>
          <a:stretch/>
        </p:blipFill>
        <p:spPr>
          <a:xfrm>
            <a:off x="4940135" y="2159278"/>
            <a:ext cx="3077599" cy="1160170"/>
          </a:xfrm>
          <a:prstGeom prst="rect">
            <a:avLst/>
          </a:prstGeom>
        </p:spPr>
      </p:pic>
      <p:cxnSp>
        <p:nvCxnSpPr>
          <p:cNvPr id="8" name="직선 화살표 연결선 7"/>
          <p:cNvCxnSpPr>
            <a:stCxn id="47" idx="1"/>
            <a:endCxn id="29" idx="5"/>
          </p:cNvCxnSpPr>
          <p:nvPr/>
        </p:nvCxnSpPr>
        <p:spPr>
          <a:xfrm flipH="1" flipV="1">
            <a:off x="2476681" y="2570383"/>
            <a:ext cx="2463454" cy="1689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47" idx="1"/>
            <a:endCxn id="27" idx="5"/>
          </p:cNvCxnSpPr>
          <p:nvPr/>
        </p:nvCxnSpPr>
        <p:spPr>
          <a:xfrm flipH="1">
            <a:off x="3361401" y="2739363"/>
            <a:ext cx="1578734" cy="11957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47" idx="1"/>
            <a:endCxn id="30" idx="5"/>
          </p:cNvCxnSpPr>
          <p:nvPr/>
        </p:nvCxnSpPr>
        <p:spPr>
          <a:xfrm flipH="1">
            <a:off x="3703676" y="2739363"/>
            <a:ext cx="1236459" cy="6278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H="1">
            <a:off x="2375231" y="2508442"/>
            <a:ext cx="118383" cy="123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2375231" y="2517967"/>
            <a:ext cx="130628" cy="1319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 flipH="1">
            <a:off x="3615923" y="3300687"/>
            <a:ext cx="118383" cy="123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3615923" y="3310212"/>
            <a:ext cx="130628" cy="1319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flipH="1">
            <a:off x="3243045" y="3888358"/>
            <a:ext cx="118383" cy="1238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3243045" y="3897883"/>
            <a:ext cx="130628" cy="1319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 flipH="1">
            <a:off x="2369048" y="2503836"/>
            <a:ext cx="118383" cy="1238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2369048" y="2513361"/>
            <a:ext cx="130628" cy="1319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 flipH="1">
            <a:off x="3603678" y="3304836"/>
            <a:ext cx="118383" cy="1238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3603678" y="3314361"/>
            <a:ext cx="130628" cy="1319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그림 7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497" y="3516709"/>
            <a:ext cx="3101176" cy="123881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4" name="직선 화살표 연결선 73"/>
          <p:cNvCxnSpPr>
            <a:stCxn id="73" idx="1"/>
            <a:endCxn id="36" idx="6"/>
          </p:cNvCxnSpPr>
          <p:nvPr/>
        </p:nvCxnSpPr>
        <p:spPr>
          <a:xfrm flipH="1" flipV="1">
            <a:off x="3326039" y="2813762"/>
            <a:ext cx="1649458" cy="13223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>
            <a:stCxn id="73" idx="1"/>
            <a:endCxn id="35" idx="6"/>
          </p:cNvCxnSpPr>
          <p:nvPr/>
        </p:nvCxnSpPr>
        <p:spPr>
          <a:xfrm flipH="1" flipV="1">
            <a:off x="3107158" y="3446917"/>
            <a:ext cx="1868339" cy="689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endCxn id="34" idx="6"/>
          </p:cNvCxnSpPr>
          <p:nvPr/>
        </p:nvCxnSpPr>
        <p:spPr>
          <a:xfrm flipH="1" flipV="1">
            <a:off x="2941078" y="3036830"/>
            <a:ext cx="2087881" cy="10605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735684" y="6161896"/>
            <a:ext cx="288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현재 개발 진행중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361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3032" y="1652626"/>
            <a:ext cx="3194509" cy="18739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7"/>
          <p:cNvCxnSpPr/>
          <p:nvPr/>
        </p:nvCxnSpPr>
        <p:spPr>
          <a:xfrm>
            <a:off x="362808" y="397413"/>
            <a:ext cx="2124751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1" name="Google Shape;151;p7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Module design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2" name="Google Shape;152;p7"/>
          <p:cNvCxnSpPr/>
          <p:nvPr/>
        </p:nvCxnSpPr>
        <p:spPr>
          <a:xfrm>
            <a:off x="1280692" y="3519949"/>
            <a:ext cx="691207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3" name="Google Shape;153;p7"/>
          <p:cNvSpPr/>
          <p:nvPr/>
        </p:nvSpPr>
        <p:spPr>
          <a:xfrm>
            <a:off x="776830" y="497549"/>
            <a:ext cx="7415940" cy="235974"/>
          </a:xfrm>
          <a:prstGeom prst="rect">
            <a:avLst/>
          </a:prstGeom>
          <a:solidFill>
            <a:srgbClr val="FBE4D4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AL part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7"/>
          <p:cNvSpPr/>
          <p:nvPr/>
        </p:nvSpPr>
        <p:spPr>
          <a:xfrm>
            <a:off x="776830" y="6481088"/>
            <a:ext cx="7415940" cy="234346"/>
          </a:xfrm>
          <a:prstGeom prst="rect">
            <a:avLst/>
          </a:prstGeom>
          <a:solidFill>
            <a:srgbClr val="D8E2F3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Training part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2740" y="3831541"/>
            <a:ext cx="3221431" cy="224099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"/>
          <p:cNvSpPr/>
          <p:nvPr/>
        </p:nvSpPr>
        <p:spPr>
          <a:xfrm>
            <a:off x="776830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"/>
          <p:cNvSpPr/>
          <p:nvPr/>
        </p:nvSpPr>
        <p:spPr>
          <a:xfrm>
            <a:off x="776830" y="6187901"/>
            <a:ext cx="3608412" cy="236814"/>
          </a:xfrm>
          <a:prstGeom prst="rect">
            <a:avLst/>
          </a:prstGeom>
          <a:solidFill>
            <a:srgbClr val="385623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7"/>
          <p:cNvSpPr/>
          <p:nvPr/>
        </p:nvSpPr>
        <p:spPr>
          <a:xfrm>
            <a:off x="4584358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7"/>
          <p:cNvSpPr/>
          <p:nvPr/>
        </p:nvSpPr>
        <p:spPr>
          <a:xfrm>
            <a:off x="4584358" y="6187901"/>
            <a:ext cx="3608412" cy="236814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WSI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33032" y="3897238"/>
            <a:ext cx="3250778" cy="203067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7"/>
          <p:cNvSpPr/>
          <p:nvPr/>
        </p:nvSpPr>
        <p:spPr>
          <a:xfrm>
            <a:off x="776830" y="948376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7"/>
          <p:cNvSpPr/>
          <p:nvPr/>
        </p:nvSpPr>
        <p:spPr>
          <a:xfrm>
            <a:off x="776830" y="791304"/>
            <a:ext cx="3608412" cy="236814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Recommendation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4584358" y="948376"/>
            <a:ext cx="3608412" cy="2571573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7"/>
          <p:cNvSpPr/>
          <p:nvPr/>
        </p:nvSpPr>
        <p:spPr>
          <a:xfrm>
            <a:off x="4584358" y="791304"/>
            <a:ext cx="3608412" cy="236814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generator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4186125" y="3220316"/>
            <a:ext cx="550606" cy="599266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F6F9FC"/>
              </a:gs>
              <a:gs pos="100000">
                <a:srgbClr val="7F7F7F"/>
              </a:gs>
            </a:gsLst>
            <a:lin ang="5400000" scaled="0"/>
          </a:gra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54351" y="1118867"/>
            <a:ext cx="3507880" cy="56952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7"/>
          <p:cNvSpPr txBox="1"/>
          <p:nvPr/>
        </p:nvSpPr>
        <p:spPr>
          <a:xfrm>
            <a:off x="4168858" y="3350588"/>
            <a:ext cx="7768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226</a:t>
            </a:r>
            <a:b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Server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2740" y="1324520"/>
            <a:ext cx="1946390" cy="1028256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9" name="Google Shape;169;p7"/>
          <p:cNvPicPr preferRelativeResize="0"/>
          <p:nvPr/>
        </p:nvPicPr>
        <p:blipFill rotWithShape="1">
          <a:blip r:embed="rId8">
            <a:alphaModFix/>
          </a:blip>
          <a:srcRect l="46966" t="53585" r="31283" b="15996"/>
          <a:stretch/>
        </p:blipFill>
        <p:spPr>
          <a:xfrm>
            <a:off x="1727659" y="2811543"/>
            <a:ext cx="629752" cy="6583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7"/>
          <p:cNvCxnSpPr/>
          <p:nvPr/>
        </p:nvCxnSpPr>
        <p:spPr>
          <a:xfrm>
            <a:off x="1975935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171" name="Google Shape;171;p7"/>
          <p:cNvCxnSpPr/>
          <p:nvPr/>
        </p:nvCxnSpPr>
        <p:spPr>
          <a:xfrm rot="10800000">
            <a:off x="2174346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172" name="Google Shape;172;p7"/>
          <p:cNvSpPr/>
          <p:nvPr/>
        </p:nvSpPr>
        <p:spPr>
          <a:xfrm>
            <a:off x="2984293" y="2917387"/>
            <a:ext cx="1246332" cy="268368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RCMD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module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3" name="Google Shape;173;p7"/>
          <p:cNvCxnSpPr>
            <a:stCxn id="172" idx="0"/>
            <a:endCxn id="168" idx="3"/>
          </p:cNvCxnSpPr>
          <p:nvPr/>
        </p:nvCxnSpPr>
        <p:spPr>
          <a:xfrm rot="5400000" flipH="1">
            <a:off x="2738959" y="2048887"/>
            <a:ext cx="1078800" cy="6582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파트 현황 요약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851121"/>
              </p:ext>
            </p:extLst>
          </p:nvPr>
        </p:nvGraphicFramePr>
        <p:xfrm>
          <a:off x="372641" y="803054"/>
          <a:ext cx="8493957" cy="4930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601">
                  <a:extLst>
                    <a:ext uri="{9D8B030D-6E8A-4147-A177-3AD203B41FA5}">
                      <a16:colId xmlns:a16="http://schemas.microsoft.com/office/drawing/2014/main" val="1221087168"/>
                    </a:ext>
                  </a:extLst>
                </a:gridCol>
                <a:gridCol w="552462">
                  <a:extLst>
                    <a:ext uri="{9D8B030D-6E8A-4147-A177-3AD203B41FA5}">
                      <a16:colId xmlns:a16="http://schemas.microsoft.com/office/drawing/2014/main" val="3635539071"/>
                    </a:ext>
                  </a:extLst>
                </a:gridCol>
                <a:gridCol w="1938411">
                  <a:extLst>
                    <a:ext uri="{9D8B030D-6E8A-4147-A177-3AD203B41FA5}">
                      <a16:colId xmlns:a16="http://schemas.microsoft.com/office/drawing/2014/main" val="2258218219"/>
                    </a:ext>
                  </a:extLst>
                </a:gridCol>
                <a:gridCol w="1511173">
                  <a:extLst>
                    <a:ext uri="{9D8B030D-6E8A-4147-A177-3AD203B41FA5}">
                      <a16:colId xmlns:a16="http://schemas.microsoft.com/office/drawing/2014/main" val="685538144"/>
                    </a:ext>
                  </a:extLst>
                </a:gridCol>
                <a:gridCol w="3534310">
                  <a:extLst>
                    <a:ext uri="{9D8B030D-6E8A-4147-A177-3AD203B41FA5}">
                      <a16:colId xmlns:a16="http://schemas.microsoft.com/office/drawing/2014/main" val="1888373241"/>
                    </a:ext>
                  </a:extLst>
                </a:gridCol>
              </a:tblGrid>
              <a:tr h="4953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index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904328"/>
                  </a:ext>
                </a:extLst>
              </a:tr>
              <a:tr h="4127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시스템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System design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전체 시스템 개발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설계 및 개발 방안 정리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실제 적용 진행에 따라서 발생하는 이슈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report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및 디자인 변경 대응 중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377752"/>
                  </a:ext>
                </a:extLst>
              </a:tr>
              <a:tr h="4127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UI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User interface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GUI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설계 및 개발 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개발 진행중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씨젠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 DB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연동 및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UI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개발 진행중 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048438"/>
                  </a:ext>
                </a:extLst>
              </a:tr>
              <a:tr h="49533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파트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Recommendation module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patch- WSI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추천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WSI:</a:t>
                      </a:r>
                      <a:r>
                        <a:rPr lang="en-US" altLang="ko-KR" sz="1200" b="1" baseline="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 date</a:t>
                      </a:r>
                      <a:r>
                        <a:rPr lang="ko-KR" altLang="en-US" sz="1200" b="1" baseline="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에서 가장 낮은 값 </a:t>
                      </a:r>
                      <a:r>
                        <a:rPr lang="en-US" altLang="ko-KR" sz="1200" b="1" baseline="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20</a:t>
                      </a:r>
                      <a:r>
                        <a:rPr lang="ko-KR" altLang="en-US" sz="1200" b="1" baseline="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씩 추천 </a:t>
                      </a:r>
                      <a:r>
                        <a:rPr lang="en-US" altLang="ko-KR" sz="1200" b="1" baseline="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b="1" baseline="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완료</a:t>
                      </a:r>
                      <a:r>
                        <a:rPr lang="en-US" altLang="ko-KR" sz="1200" b="1" baseline="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)</a:t>
                      </a:r>
                    </a:p>
                    <a:p>
                      <a:pPr marL="171450" lvl="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disconnection error (</a:t>
                      </a:r>
                      <a:r>
                        <a:rPr lang="ko-KR" altLang="en-US" sz="1100" b="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해결</a:t>
                      </a:r>
                      <a:r>
                        <a:rPr lang="en-US" altLang="ko-KR" sz="1100" b="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)</a:t>
                      </a:r>
                    </a:p>
                    <a:p>
                      <a:pPr marL="171450" lvl="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mismatch </a:t>
                      </a:r>
                      <a:r>
                        <a:rPr lang="ko-KR" altLang="en-US" sz="1100" b="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발생하는 케이스 수집 파트 이슈</a:t>
                      </a:r>
                      <a:r>
                        <a:rPr lang="en-US" altLang="ko-KR" sz="1100" b="0" baseline="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 (</a:t>
                      </a:r>
                      <a:r>
                        <a:rPr lang="ko-KR" altLang="en-US" sz="1100" b="0" baseline="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해결</a:t>
                      </a:r>
                      <a:r>
                        <a:rPr lang="en-US" altLang="ko-KR" sz="1100" b="0" baseline="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en-US" altLang="ko-KR" sz="1100" b="0" dirty="0" smtClean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Patch: Region-based</a:t>
                      </a:r>
                      <a:r>
                        <a:rPr lang="en-US" altLang="ko-KR" sz="1200" b="1" baseline="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200" b="1" baseline="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형태로 우선 설치 계획</a:t>
                      </a:r>
                      <a:endParaRPr lang="en-US" altLang="ko-KR" sz="1200" b="1" baseline="0" dirty="0" smtClean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dirty="0" err="1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coreset</a:t>
                      </a:r>
                      <a:r>
                        <a:rPr lang="en-US" altLang="ko-KR" sz="1200" b="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200" b="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기반의 패치 추천 방법 실험 </a:t>
                      </a:r>
                      <a:r>
                        <a:rPr lang="en-US" altLang="ko-KR" sz="1200" b="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(bad)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새로운 </a:t>
                      </a:r>
                      <a:r>
                        <a:rPr lang="ko-KR" altLang="en-US" sz="1200" b="0" dirty="0" err="1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로직</a:t>
                      </a:r>
                      <a:r>
                        <a:rPr lang="ko-KR" altLang="en-US" sz="1200" b="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 추가를 위한 개발 및 실험 중 </a:t>
                      </a:r>
                      <a:r>
                        <a:rPr lang="en-US" altLang="ko-KR" sz="1200" b="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(harmful data avoid </a:t>
                      </a:r>
                      <a:r>
                        <a:rPr lang="ko-KR" altLang="en-US" sz="1200" b="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방법</a:t>
                      </a:r>
                      <a:r>
                        <a:rPr lang="en-US" altLang="ko-KR" sz="1200" b="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896532"/>
                  </a:ext>
                </a:extLst>
              </a:tr>
              <a:tr h="495333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Patch generator module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Patch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실제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DB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와 연결 및 통신 개발 및 테스트 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640905"/>
                  </a:ext>
                </a:extLst>
              </a:tr>
              <a:tr h="49533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Training 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</a:b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파트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Patch classifier training module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Patch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분류기 학습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다중 폴더 학습 코드 개발 완료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870817"/>
                  </a:ext>
                </a:extLst>
              </a:tr>
              <a:tr h="495333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WSI classifier train module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WSI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분류기 학습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개발 진행 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Function 1.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분산 폴더에서 학습 데이터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load (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완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Function 2.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선택된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patch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분류기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load (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완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Function 3. feature cube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학습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완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54146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46206" y="5773916"/>
            <a:ext cx="81754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*</a:t>
            </a:r>
            <a:r>
              <a:rPr lang="en-US" altLang="ko-KR" sz="1400" dirty="0">
                <a:latin typeface="+mj-ea"/>
                <a:ea typeface="+mj-ea"/>
              </a:rPr>
              <a:t>UI </a:t>
            </a:r>
            <a:r>
              <a:rPr lang="ko-KR" altLang="en-US" sz="1400" dirty="0">
                <a:latin typeface="+mj-ea"/>
                <a:ea typeface="+mj-ea"/>
              </a:rPr>
              <a:t>구조에 대한 협의 및 논의 </a:t>
            </a:r>
            <a:r>
              <a:rPr lang="ko-KR" altLang="en-US" sz="1400" dirty="0" smtClean="0">
                <a:latin typeface="+mj-ea"/>
                <a:ea typeface="+mj-ea"/>
              </a:rPr>
              <a:t>진행중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u="sng" dirty="0" smtClean="0">
                <a:latin typeface="+mj-ea"/>
                <a:ea typeface="+mj-ea"/>
              </a:rPr>
              <a:t>프레임 워크 비교 테스트 세팅을 위해</a:t>
            </a:r>
            <a:r>
              <a:rPr lang="en-US" altLang="ko-KR" sz="1400" u="sng" dirty="0" smtClean="0">
                <a:latin typeface="+mj-ea"/>
                <a:ea typeface="+mj-ea"/>
              </a:rPr>
              <a:t>, </a:t>
            </a:r>
            <a:r>
              <a:rPr lang="ko-KR" altLang="en-US" sz="1400" u="sng" dirty="0" smtClean="0">
                <a:latin typeface="+mj-ea"/>
                <a:ea typeface="+mj-ea"/>
              </a:rPr>
              <a:t>일부 일정 지연 </a:t>
            </a:r>
            <a:r>
              <a:rPr lang="en-US" altLang="ko-KR" sz="1400" u="sng" dirty="0" smtClean="0">
                <a:latin typeface="+mj-ea"/>
                <a:ea typeface="+mj-ea"/>
              </a:rPr>
              <a:t>(</a:t>
            </a:r>
            <a:r>
              <a:rPr lang="ko-KR" altLang="en-US" sz="1400" u="sng" dirty="0" smtClean="0">
                <a:latin typeface="+mj-ea"/>
                <a:ea typeface="+mj-ea"/>
              </a:rPr>
              <a:t>통합 작업 </a:t>
            </a:r>
            <a:r>
              <a:rPr lang="en-US" altLang="ko-KR" sz="1400" u="sng" dirty="0" smtClean="0">
                <a:latin typeface="+mj-ea"/>
                <a:ea typeface="+mj-ea"/>
              </a:rPr>
              <a:t>9/2 </a:t>
            </a:r>
            <a:r>
              <a:rPr lang="ko-KR" altLang="en-US" sz="1400" u="sng" dirty="0" smtClean="0">
                <a:latin typeface="+mj-ea"/>
                <a:ea typeface="+mj-ea"/>
              </a:rPr>
              <a:t>이후</a:t>
            </a:r>
            <a:r>
              <a:rPr lang="en-US" altLang="ko-KR" sz="1400" u="sng" dirty="0" smtClean="0">
                <a:latin typeface="+mj-ea"/>
                <a:ea typeface="+mj-ea"/>
              </a:rPr>
              <a:t> </a:t>
            </a:r>
            <a:r>
              <a:rPr lang="ko-KR" altLang="en-US" sz="1400" u="sng" dirty="0" smtClean="0">
                <a:latin typeface="+mj-ea"/>
                <a:ea typeface="+mj-ea"/>
              </a:rPr>
              <a:t>시작 가능</a:t>
            </a:r>
            <a:r>
              <a:rPr lang="en-US" altLang="ko-KR" sz="1400" u="sng" dirty="0" smtClean="0">
                <a:latin typeface="+mj-ea"/>
                <a:ea typeface="+mj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j-ea"/>
                <a:ea typeface="+mj-ea"/>
              </a:rPr>
              <a:t>기존 분류 프레임 워크 일부 코드 수정 필요</a:t>
            </a:r>
            <a:endParaRPr lang="en-US" altLang="ko-KR" sz="1400" b="1" dirty="0" smtClean="0">
              <a:latin typeface="+mj-ea"/>
              <a:ea typeface="+mj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Recommendation module</a:t>
            </a:r>
            <a:r>
              <a:rPr lang="ko-KR" altLang="en-US" sz="1400" dirty="0" smtClean="0">
                <a:latin typeface="+mj-ea"/>
                <a:ea typeface="+mj-ea"/>
              </a:rPr>
              <a:t>과 연결 필요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77868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개발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generator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(PGM)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198" y="904098"/>
            <a:ext cx="6891841" cy="20724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5119198" y="583523"/>
            <a:ext cx="6621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Table: Slide queue : WSI </a:t>
            </a:r>
            <a:r>
              <a:rPr lang="ko-KR" altLang="en-US" sz="1400" dirty="0" smtClean="0"/>
              <a:t>분류기의 결과와 스코어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971" y="3299702"/>
            <a:ext cx="3814707" cy="27323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242744" y="2976539"/>
            <a:ext cx="536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Table: ‘</a:t>
            </a:r>
            <a:r>
              <a:rPr lang="en-US" altLang="ko-KR" sz="1400" dirty="0" err="1" smtClean="0"/>
              <a:t>tb_test_result</a:t>
            </a:r>
            <a:r>
              <a:rPr lang="en-US" altLang="ko-KR" sz="1400" dirty="0" smtClean="0"/>
              <a:t>’ :</a:t>
            </a:r>
            <a:r>
              <a:rPr lang="ko-KR" altLang="en-US" sz="1400" dirty="0" smtClean="0"/>
              <a:t>판독 결과 및 </a:t>
            </a:r>
            <a:r>
              <a:rPr lang="en-US" altLang="ko-KR" sz="1400" dirty="0" smtClean="0"/>
              <a:t>GT </a:t>
            </a:r>
            <a:r>
              <a:rPr lang="ko-KR" altLang="en-US" sz="1400" dirty="0" smtClean="0"/>
              <a:t>분류 결과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155979" y="1479951"/>
            <a:ext cx="3115762" cy="116955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Table: </a:t>
            </a:r>
            <a:r>
              <a:rPr lang="ko-KR" altLang="en-US" sz="1400" dirty="0" err="1" smtClean="0"/>
              <a:t>recommend_slide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 (</a:t>
            </a:r>
            <a:r>
              <a:rPr lang="en-US" altLang="ko-KR" sz="1400" dirty="0" err="1" smtClean="0"/>
              <a:t>incert</a:t>
            </a:r>
            <a:r>
              <a:rPr lang="en-US" altLang="ko-KR" sz="14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Date </a:t>
            </a:r>
            <a:r>
              <a:rPr lang="ko-KR" altLang="en-US" sz="1400" dirty="0" smtClean="0"/>
              <a:t>기준 </a:t>
            </a: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false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Lowest confidence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’20’ WSI from each class (60)</a:t>
            </a:r>
            <a:endParaRPr lang="ko-KR" altLang="en-US" sz="1400" dirty="0"/>
          </a:p>
        </p:txBody>
      </p:sp>
      <p:cxnSp>
        <p:nvCxnSpPr>
          <p:cNvPr id="16" name="꺾인 연결선 15"/>
          <p:cNvCxnSpPr>
            <a:stCxn id="3" idx="1"/>
            <a:endCxn id="5" idx="0"/>
          </p:cNvCxnSpPr>
          <p:nvPr/>
        </p:nvCxnSpPr>
        <p:spPr>
          <a:xfrm rot="10800000" flipV="1">
            <a:off x="1713860" y="737411"/>
            <a:ext cx="3405338" cy="742539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3" idx="1"/>
            <a:endCxn id="8" idx="1"/>
          </p:cNvCxnSpPr>
          <p:nvPr/>
        </p:nvCxnSpPr>
        <p:spPr>
          <a:xfrm rot="10800000" flipH="1" flipV="1">
            <a:off x="5119198" y="737412"/>
            <a:ext cx="123546" cy="2393016"/>
          </a:xfrm>
          <a:prstGeom prst="bentConnector3">
            <a:avLst>
              <a:gd name="adj1" fmla="val -18503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5" idx="2"/>
            <a:endCxn id="37" idx="0"/>
          </p:cNvCxnSpPr>
          <p:nvPr/>
        </p:nvCxnSpPr>
        <p:spPr>
          <a:xfrm rot="16200000" flipH="1">
            <a:off x="1106689" y="3256673"/>
            <a:ext cx="1300401" cy="86058"/>
          </a:xfrm>
          <a:prstGeom prst="bentConnector3">
            <a:avLst>
              <a:gd name="adj1" fmla="val 863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917" y="3949903"/>
            <a:ext cx="3596001" cy="13849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Table: </a:t>
            </a:r>
            <a:r>
              <a:rPr lang="ko-KR" altLang="en-US" sz="1400" dirty="0" err="1" smtClean="0"/>
              <a:t>recommend</a:t>
            </a:r>
            <a:r>
              <a:rPr lang="ko-KR" altLang="en-US" sz="1400" dirty="0" smtClean="0"/>
              <a:t>_</a:t>
            </a:r>
            <a:r>
              <a:rPr lang="en-US" altLang="ko-KR" sz="1400" dirty="0" smtClean="0"/>
              <a:t>patch: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Flag = 0 : DB </a:t>
            </a:r>
            <a:r>
              <a:rPr lang="ko-KR" altLang="en-US" sz="1400" dirty="0" smtClean="0"/>
              <a:t>에 카피 됨</a:t>
            </a: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Flag = 1 : </a:t>
            </a:r>
            <a:r>
              <a:rPr lang="ko-KR" altLang="en-US" sz="1400" dirty="0" smtClean="0"/>
              <a:t>추천 대상인 패치 </a:t>
            </a:r>
            <a:r>
              <a:rPr lang="en-US" altLang="ko-KR" sz="1400" dirty="0" smtClean="0"/>
              <a:t>(UI </a:t>
            </a:r>
            <a:r>
              <a:rPr lang="ko-KR" altLang="en-US" sz="1400" dirty="0" smtClean="0"/>
              <a:t>표시 대상</a:t>
            </a:r>
            <a:r>
              <a:rPr lang="en-US" altLang="ko-KR" sz="14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Flag = 2 : </a:t>
            </a:r>
            <a:r>
              <a:rPr lang="ko-KR" altLang="en-US" sz="1400" b="1" dirty="0" smtClean="0"/>
              <a:t>추천 대상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선택 및 </a:t>
            </a:r>
            <a:r>
              <a:rPr lang="en-US" altLang="ko-KR" sz="1400" b="1" dirty="0" smtClean="0"/>
              <a:t>GT </a:t>
            </a:r>
            <a:r>
              <a:rPr lang="ko-KR" altLang="en-US" sz="1400" b="1" dirty="0" smtClean="0"/>
              <a:t>수정</a:t>
            </a:r>
            <a:r>
              <a:rPr lang="en-US" altLang="ko-KR" sz="1400" b="1" dirty="0" smtClean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Flag = 3 : </a:t>
            </a:r>
            <a:r>
              <a:rPr lang="ko-KR" altLang="en-US" sz="1400" dirty="0" smtClean="0"/>
              <a:t>추천 대상이었으나 검토 대상이 아님</a:t>
            </a:r>
            <a:endParaRPr lang="en-US" altLang="ko-KR" sz="1400" dirty="0" smtClean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1072804" y="5672533"/>
            <a:ext cx="1454226" cy="53311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PGM</a:t>
            </a:r>
            <a:endParaRPr lang="ko-KR" altLang="en-US" dirty="0"/>
          </a:p>
        </p:txBody>
      </p:sp>
      <p:cxnSp>
        <p:nvCxnSpPr>
          <p:cNvPr id="41" name="꺾인 연결선 40"/>
          <p:cNvCxnSpPr>
            <a:stCxn id="37" idx="2"/>
            <a:endCxn id="38" idx="0"/>
          </p:cNvCxnSpPr>
          <p:nvPr/>
        </p:nvCxnSpPr>
        <p:spPr>
          <a:xfrm rot="5400000">
            <a:off x="1631101" y="5503715"/>
            <a:ext cx="337635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77816" y="5355329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Flag == 2</a:t>
            </a:r>
            <a:endParaRPr lang="ko-KR" altLang="en-US" sz="1400" dirty="0"/>
          </a:p>
        </p:txBody>
      </p:sp>
      <p:sp>
        <p:nvSpPr>
          <p:cNvPr id="47" name="직사각형 46"/>
          <p:cNvSpPr/>
          <p:nvPr/>
        </p:nvSpPr>
        <p:spPr>
          <a:xfrm>
            <a:off x="2350491" y="6185705"/>
            <a:ext cx="2768707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/vast/</a:t>
            </a:r>
            <a:r>
              <a:rPr lang="en-US" altLang="ko-K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ai_solution_test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learn_data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/(date)/N</a:t>
            </a:r>
          </a:p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vast/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ai_solution_test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learn_data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/(date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)/D</a:t>
            </a:r>
          </a:p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vast/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ai_solution_test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learn_data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/(date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)/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cxnSp>
        <p:nvCxnSpPr>
          <p:cNvPr id="50" name="꺾인 연결선 49"/>
          <p:cNvCxnSpPr>
            <a:stCxn id="38" idx="2"/>
            <a:endCxn id="47" idx="1"/>
          </p:cNvCxnSpPr>
          <p:nvPr/>
        </p:nvCxnSpPr>
        <p:spPr>
          <a:xfrm rot="16200000" flipH="1">
            <a:off x="1923592" y="6081971"/>
            <a:ext cx="303225" cy="550574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/>
          <p:cNvSpPr/>
          <p:nvPr/>
        </p:nvSpPr>
        <p:spPr>
          <a:xfrm>
            <a:off x="2082368" y="2796059"/>
            <a:ext cx="1454226" cy="53311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WSI training</a:t>
            </a:r>
            <a:endParaRPr lang="ko-KR" altLang="en-US" dirty="0"/>
          </a:p>
        </p:txBody>
      </p:sp>
      <p:cxnSp>
        <p:nvCxnSpPr>
          <p:cNvPr id="56" name="꺾인 연결선 55"/>
          <p:cNvCxnSpPr>
            <a:stCxn id="5" idx="2"/>
            <a:endCxn id="55" idx="1"/>
          </p:cNvCxnSpPr>
          <p:nvPr/>
        </p:nvCxnSpPr>
        <p:spPr>
          <a:xfrm rot="16200000" flipH="1">
            <a:off x="1691557" y="2671805"/>
            <a:ext cx="413114" cy="368508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1993703" y="3371162"/>
            <a:ext cx="28456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Copy </a:t>
            </a:r>
            <a:r>
              <a:rPr lang="en-US" altLang="ko-K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wsi</a:t>
            </a:r>
            <a:endParaRPr lang="en-US" altLang="ko-KR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/vast/</a:t>
            </a:r>
            <a:r>
              <a:rPr lang="en-US" altLang="ko-K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ai_solution_test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learn_data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/(date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)/</a:t>
            </a:r>
            <a:r>
              <a:rPr lang="en-US" altLang="ko-K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wsi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15598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rcRect b="73561"/>
          <a:stretch/>
        </p:blipFill>
        <p:spPr>
          <a:xfrm>
            <a:off x="446300" y="5155474"/>
            <a:ext cx="6479681" cy="1365741"/>
          </a:xfrm>
          <a:prstGeom prst="rect">
            <a:avLst/>
          </a:prstGeom>
        </p:spPr>
      </p:pic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개발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generator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(PGM)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46206" y="595875"/>
            <a:ext cx="771421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Disconnection issue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GT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값을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값과 확인하는 알고리즘이 필요함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[queue] table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의 타겟 슬라이드를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[result] table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에서 찾는 과정에서 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런타임 아웃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발생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이름이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개로 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splited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되어 있음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300" y="2132939"/>
            <a:ext cx="5876639" cy="160223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직사각형 10"/>
          <p:cNvSpPr/>
          <p:nvPr/>
        </p:nvSpPr>
        <p:spPr>
          <a:xfrm>
            <a:off x="1402081" y="2416629"/>
            <a:ext cx="3944982" cy="13185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t="39252" r="23188"/>
          <a:stretch/>
        </p:blipFill>
        <p:spPr>
          <a:xfrm>
            <a:off x="5578972" y="3735170"/>
            <a:ext cx="3399495" cy="214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68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개발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generator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(PGM)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57301" y="513144"/>
            <a:ext cx="771421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Disconnection issue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GT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값을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값과 확인하는 알고리즘이 필요함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[queue] table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의 타겟 슬라이드를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[result] table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에서 찾는 과정에서 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런타임 아웃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발생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이름이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개로 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splitted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되어 있음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46206" y="2059307"/>
            <a:ext cx="7260583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이슈 원인 확인</a:t>
            </a:r>
            <a:endParaRPr lang="en-US" altLang="ko-KR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1) IP </a:t>
            </a:r>
            <a:r>
              <a: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관련 원인 </a:t>
            </a:r>
            <a:endParaRPr lang="en-US" altLang="ko-KR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2) 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다수의 </a:t>
            </a: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 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요청 </a:t>
            </a:r>
            <a:endParaRPr lang="en-US" altLang="ko-KR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92135" y="3352283"/>
            <a:ext cx="7260583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이슈 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개선 시도 및 확인</a:t>
            </a:r>
            <a:endParaRPr lang="en-US" altLang="ko-KR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1) IP </a:t>
            </a:r>
            <a:r>
              <a: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관련 원인 확인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씨젠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운영팀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IP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관련 이슈는 아님을 확인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2)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다수의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요청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[2)-1]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실제 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SeeDP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에서 사용하는 코드 공유 받음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[with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connection.cursor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as cursor: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...]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활용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속도가 빠르지 않고 일부 이슈가 예상됨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[2)-2]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새로운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inner-join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방법 활용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barcode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값 기반의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inner-join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방법 활용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271" y="5040626"/>
            <a:ext cx="3211451" cy="154362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직선 화살표 연결선 4"/>
          <p:cNvCxnSpPr>
            <a:stCxn id="3" idx="1"/>
          </p:cNvCxnSpPr>
          <p:nvPr/>
        </p:nvCxnSpPr>
        <p:spPr>
          <a:xfrm flipH="1">
            <a:off x="4576354" y="5812439"/>
            <a:ext cx="1183917" cy="3314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479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개발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generator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(PGM)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4685" y="2523301"/>
            <a:ext cx="7994070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QUERY = "SELECT SQ.ANATOMY, SQ.SLIDE_NAME, SQ.SLIDE_LEVEL_LABEL AS GT, TR.RESULT_TYPE AS AI_PRED, SQ.LABEL_P "\</a:t>
            </a:r>
          </a:p>
          <a:p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"FROM TB_TEST_RESULT AS TR LEFT </a:t>
            </a:r>
            <a:r>
              <a:rPr lang="en-US" altLang="ko-KR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 SLIDES_QUEUE 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SQ ON TR.BARCODE = SQ.SLIDE_NAME AND TR.SLIDE_TYPE = SQ.ANATOMY "\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"WHERE SQ.ANATOMY = '{anatomy}' AND SQ.SLIDE_LEVEL_LABEL = '{condition}' AND {mismatch} "\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"ORDER BY SQ.LABEL_P ASC </a:t>
            </a:r>
            <a:r>
              <a:rPr lang="en-US" altLang="ko-KR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 20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</a:p>
          <a:p>
            <a:endParaRPr lang="en-US" altLang="ko-KR" sz="1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main():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……..</a:t>
            </a:r>
            <a:endParaRPr lang="en-US" altLang="ko-K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mismatch = "SQ.SLIDE_LEVEL_LABEL != TR.RESULT_TYPE"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else: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mismatch = '1 = 1'</a:t>
            </a:r>
          </a:p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………….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84514" y="4410403"/>
            <a:ext cx="1132116" cy="1818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721428" y="3409504"/>
            <a:ext cx="670562" cy="1638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01040" y="3418505"/>
            <a:ext cx="1571898" cy="1548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85" y="5383977"/>
            <a:ext cx="2362200" cy="109537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00743" y="2446620"/>
            <a:ext cx="7781108" cy="24606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아래쪽 화살표 10"/>
          <p:cNvSpPr/>
          <p:nvPr/>
        </p:nvSpPr>
        <p:spPr>
          <a:xfrm>
            <a:off x="1486989" y="4933356"/>
            <a:ext cx="474617" cy="495949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57301" y="513144"/>
            <a:ext cx="7714214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Disconnection issue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학습 대상이 되는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WSI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를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하는 기능에 대한 작동 확인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이 낮은 값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불일치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개 제한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355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알고리즘 실험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5768"/>
          <a:stretch/>
        </p:blipFill>
        <p:spPr>
          <a:xfrm rot="16200000">
            <a:off x="5978088" y="3074657"/>
            <a:ext cx="3065404" cy="1666641"/>
          </a:xfrm>
          <a:prstGeom prst="rect">
            <a:avLst/>
          </a:prstGeom>
        </p:spPr>
      </p:pic>
      <p:graphicFrame>
        <p:nvGraphicFramePr>
          <p:cNvPr id="13" name="차트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8721510"/>
              </p:ext>
            </p:extLst>
          </p:nvPr>
        </p:nvGraphicFramePr>
        <p:xfrm>
          <a:off x="1954361" y="2760618"/>
          <a:ext cx="4263559" cy="26800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471035"/>
              </p:ext>
            </p:extLst>
          </p:nvPr>
        </p:nvGraphicFramePr>
        <p:xfrm>
          <a:off x="627659" y="2758440"/>
          <a:ext cx="1216660" cy="2682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535120766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2128897397"/>
                    </a:ext>
                  </a:extLst>
                </a:gridCol>
              </a:tblGrid>
              <a:tr h="22352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effectLst/>
                        </a:rPr>
                        <a:t>Coreset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372450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75.85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794650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83.22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896332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85.98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518299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87.15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11599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87.17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926636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87.61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674580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86.12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748201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88.41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254650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82.68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44437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89.54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455249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89.13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21263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257301" y="513144"/>
            <a:ext cx="7714214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Patch recommendation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 map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상에서 서로 거리가 먼 데이터를 샘플링 하는 방법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point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간 거리 값을 모두 </a:t>
            </a:r>
            <a:r>
              <a:rPr lang="ko-KR" alt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계산해야함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=&gt;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연산 시간이 아주 김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실제 시스템에서 사용은 불가 </a:t>
            </a:r>
            <a:r>
              <a:rPr lang="ko-KR" alt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할것으로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보임 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새로운 데이터와 기존 데이터의 모두 거리 연산이 필요함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다른 방법에 비해 성능이 떨어짐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.(90%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를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넘지 못함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371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2800" b="1" kern="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Active </a:t>
            </a:r>
            <a:r>
              <a:rPr lang="en-US" altLang="ko-KR" sz="2800" b="1" kern="0" dirty="0" err="1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LossDiff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26;p5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Incremental learning</a:t>
            </a: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59336" y="28081"/>
            <a:ext cx="1313167" cy="444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/>
              <a:t>내부 회의용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555902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73196</TotalTime>
  <Words>2293</Words>
  <Application>Microsoft Office PowerPoint</Application>
  <PresentationFormat>화면 슬라이드 쇼(4:3)</PresentationFormat>
  <Paragraphs>367</Paragraphs>
  <Slides>18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맑은 고딕</vt:lpstr>
      <vt:lpstr>현대하모니 M</vt:lpstr>
      <vt:lpstr>Arial</vt:lpstr>
      <vt:lpstr>Calibri</vt:lpstr>
      <vt:lpstr>Calibri Light</vt:lpstr>
      <vt:lpstr>Cambria Math</vt:lpstr>
      <vt:lpstr>Symbol</vt:lpstr>
      <vt:lpstr>Times New Roman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1106</cp:revision>
  <dcterms:created xsi:type="dcterms:W3CDTF">2021-03-24T07:36:17Z</dcterms:created>
  <dcterms:modified xsi:type="dcterms:W3CDTF">2022-09-23T04:54:25Z</dcterms:modified>
</cp:coreProperties>
</file>